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2" r:id="rId5"/>
    <p:sldId id="278" r:id="rId6"/>
    <p:sldId id="261" r:id="rId7"/>
    <p:sldId id="259" r:id="rId8"/>
    <p:sldId id="260" r:id="rId9"/>
    <p:sldId id="266" r:id="rId10"/>
    <p:sldId id="292" r:id="rId11"/>
    <p:sldId id="263" r:id="rId12"/>
    <p:sldId id="268" r:id="rId13"/>
    <p:sldId id="269" r:id="rId14"/>
    <p:sldId id="270" r:id="rId15"/>
    <p:sldId id="293" r:id="rId16"/>
    <p:sldId id="267" r:id="rId17"/>
    <p:sldId id="271" r:id="rId18"/>
    <p:sldId id="272" r:id="rId19"/>
    <p:sldId id="273" r:id="rId20"/>
    <p:sldId id="274" r:id="rId21"/>
    <p:sldId id="275" r:id="rId22"/>
    <p:sldId id="276" r:id="rId23"/>
    <p:sldId id="277" r:id="rId24"/>
    <p:sldId id="279" r:id="rId25"/>
    <p:sldId id="280" r:id="rId26"/>
    <p:sldId id="281" r:id="rId27"/>
    <p:sldId id="282" r:id="rId28"/>
    <p:sldId id="283" r:id="rId29"/>
    <p:sldId id="294" r:id="rId30"/>
    <p:sldId id="284" r:id="rId31"/>
    <p:sldId id="285" r:id="rId32"/>
    <p:sldId id="286" r:id="rId33"/>
    <p:sldId id="287" r:id="rId34"/>
    <p:sldId id="288" r:id="rId35"/>
    <p:sldId id="289" r:id="rId36"/>
    <p:sldId id="290" r:id="rId37"/>
    <p:sldId id="291" r:id="rId38"/>
    <p:sldId id="295" r:id="rId39"/>
    <p:sldId id="296" r:id="rId40"/>
    <p:sldId id="297" r:id="rId41"/>
    <p:sldId id="298" r:id="rId42"/>
    <p:sldId id="301" r:id="rId43"/>
    <p:sldId id="302" r:id="rId44"/>
    <p:sldId id="300" r:id="rId45"/>
    <p:sldId id="303" r:id="rId46"/>
    <p:sldId id="304" r:id="rId47"/>
    <p:sldId id="305" r:id="rId48"/>
    <p:sldId id="306" r:id="rId49"/>
    <p:sldId id="307" r:id="rId50"/>
    <p:sldId id="308"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40E82-BE11-5CAA-A5A3-771CEC34AC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564CDCE-3F18-C0C4-B7B6-DD2D7C9E34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62A31E4-0E32-FED5-4476-64225CF725F6}"/>
              </a:ext>
            </a:extLst>
          </p:cNvPr>
          <p:cNvSpPr>
            <a:spLocks noGrp="1"/>
          </p:cNvSpPr>
          <p:nvPr>
            <p:ph type="dt" sz="half" idx="10"/>
          </p:nvPr>
        </p:nvSpPr>
        <p:spPr/>
        <p:txBody>
          <a:bodyPr/>
          <a:lstStyle/>
          <a:p>
            <a:fld id="{E13C3C00-29CB-44E0-8011-C4238F84F441}" type="datetimeFigureOut">
              <a:rPr lang="en-IN" smtClean="0"/>
              <a:t>13-09-2024</a:t>
            </a:fld>
            <a:endParaRPr lang="en-IN"/>
          </a:p>
        </p:txBody>
      </p:sp>
      <p:sp>
        <p:nvSpPr>
          <p:cNvPr id="5" name="Footer Placeholder 4">
            <a:extLst>
              <a:ext uri="{FF2B5EF4-FFF2-40B4-BE49-F238E27FC236}">
                <a16:creationId xmlns:a16="http://schemas.microsoft.com/office/drawing/2014/main" id="{0C288E32-1A55-E74E-FEC6-88305555656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EFAD9DB-6620-F1EA-4D09-717A9819109C}"/>
              </a:ext>
            </a:extLst>
          </p:cNvPr>
          <p:cNvSpPr>
            <a:spLocks noGrp="1"/>
          </p:cNvSpPr>
          <p:nvPr>
            <p:ph type="sldNum" sz="quarter" idx="12"/>
          </p:nvPr>
        </p:nvSpPr>
        <p:spPr/>
        <p:txBody>
          <a:bodyPr/>
          <a:lstStyle/>
          <a:p>
            <a:fld id="{7771D7A6-576E-4B8F-9A50-24CBB9114A1E}" type="slidenum">
              <a:rPr lang="en-IN" smtClean="0"/>
              <a:t>‹#›</a:t>
            </a:fld>
            <a:endParaRPr lang="en-IN"/>
          </a:p>
        </p:txBody>
      </p:sp>
    </p:spTree>
    <p:extLst>
      <p:ext uri="{BB962C8B-B14F-4D97-AF65-F5344CB8AC3E}">
        <p14:creationId xmlns:p14="http://schemas.microsoft.com/office/powerpoint/2010/main" val="2225449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A9838-FC02-EE4F-D421-21068ADDA97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1DE23CD-E78A-36D6-DA9E-8F6F936DDC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A5B388-DED2-5BF6-EDE9-752E795B2E11}"/>
              </a:ext>
            </a:extLst>
          </p:cNvPr>
          <p:cNvSpPr>
            <a:spLocks noGrp="1"/>
          </p:cNvSpPr>
          <p:nvPr>
            <p:ph type="dt" sz="half" idx="10"/>
          </p:nvPr>
        </p:nvSpPr>
        <p:spPr/>
        <p:txBody>
          <a:bodyPr/>
          <a:lstStyle/>
          <a:p>
            <a:fld id="{E13C3C00-29CB-44E0-8011-C4238F84F441}" type="datetimeFigureOut">
              <a:rPr lang="en-IN" smtClean="0"/>
              <a:t>13-09-2024</a:t>
            </a:fld>
            <a:endParaRPr lang="en-IN"/>
          </a:p>
        </p:txBody>
      </p:sp>
      <p:sp>
        <p:nvSpPr>
          <p:cNvPr id="5" name="Footer Placeholder 4">
            <a:extLst>
              <a:ext uri="{FF2B5EF4-FFF2-40B4-BE49-F238E27FC236}">
                <a16:creationId xmlns:a16="http://schemas.microsoft.com/office/drawing/2014/main" id="{53BE64DC-0004-7089-F53B-C7D19EC840E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3BAD54E-F142-A430-1152-192C8FF7FF19}"/>
              </a:ext>
            </a:extLst>
          </p:cNvPr>
          <p:cNvSpPr>
            <a:spLocks noGrp="1"/>
          </p:cNvSpPr>
          <p:nvPr>
            <p:ph type="sldNum" sz="quarter" idx="12"/>
          </p:nvPr>
        </p:nvSpPr>
        <p:spPr/>
        <p:txBody>
          <a:bodyPr/>
          <a:lstStyle/>
          <a:p>
            <a:fld id="{7771D7A6-576E-4B8F-9A50-24CBB9114A1E}" type="slidenum">
              <a:rPr lang="en-IN" smtClean="0"/>
              <a:t>‹#›</a:t>
            </a:fld>
            <a:endParaRPr lang="en-IN"/>
          </a:p>
        </p:txBody>
      </p:sp>
    </p:spTree>
    <p:extLst>
      <p:ext uri="{BB962C8B-B14F-4D97-AF65-F5344CB8AC3E}">
        <p14:creationId xmlns:p14="http://schemas.microsoft.com/office/powerpoint/2010/main" val="4058016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BAEB9B-6F9E-EF62-9D4B-1322BFB82D3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EBE45D6-E024-E469-8818-F53754A8E5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76CC0B3-006C-CEF0-D3C0-E8695089878E}"/>
              </a:ext>
            </a:extLst>
          </p:cNvPr>
          <p:cNvSpPr>
            <a:spLocks noGrp="1"/>
          </p:cNvSpPr>
          <p:nvPr>
            <p:ph type="dt" sz="half" idx="10"/>
          </p:nvPr>
        </p:nvSpPr>
        <p:spPr/>
        <p:txBody>
          <a:bodyPr/>
          <a:lstStyle/>
          <a:p>
            <a:fld id="{E13C3C00-29CB-44E0-8011-C4238F84F441}" type="datetimeFigureOut">
              <a:rPr lang="en-IN" smtClean="0"/>
              <a:t>13-09-2024</a:t>
            </a:fld>
            <a:endParaRPr lang="en-IN"/>
          </a:p>
        </p:txBody>
      </p:sp>
      <p:sp>
        <p:nvSpPr>
          <p:cNvPr id="5" name="Footer Placeholder 4">
            <a:extLst>
              <a:ext uri="{FF2B5EF4-FFF2-40B4-BE49-F238E27FC236}">
                <a16:creationId xmlns:a16="http://schemas.microsoft.com/office/drawing/2014/main" id="{E5EEED18-BE0D-1E91-45BB-98FCEEA9F3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CB6897B-7EEC-AA4E-5657-6C154ACB5ACD}"/>
              </a:ext>
            </a:extLst>
          </p:cNvPr>
          <p:cNvSpPr>
            <a:spLocks noGrp="1"/>
          </p:cNvSpPr>
          <p:nvPr>
            <p:ph type="sldNum" sz="quarter" idx="12"/>
          </p:nvPr>
        </p:nvSpPr>
        <p:spPr/>
        <p:txBody>
          <a:bodyPr/>
          <a:lstStyle/>
          <a:p>
            <a:fld id="{7771D7A6-576E-4B8F-9A50-24CBB9114A1E}" type="slidenum">
              <a:rPr lang="en-IN" smtClean="0"/>
              <a:t>‹#›</a:t>
            </a:fld>
            <a:endParaRPr lang="en-IN"/>
          </a:p>
        </p:txBody>
      </p:sp>
    </p:spTree>
    <p:extLst>
      <p:ext uri="{BB962C8B-B14F-4D97-AF65-F5344CB8AC3E}">
        <p14:creationId xmlns:p14="http://schemas.microsoft.com/office/powerpoint/2010/main" val="2093606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5282D-BC8D-FD9C-A385-CD7288666F9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CF34FE4-AA2A-7559-68D3-770F6324C8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ED8FBE9-7706-D216-0134-47B1AEF474F7}"/>
              </a:ext>
            </a:extLst>
          </p:cNvPr>
          <p:cNvSpPr>
            <a:spLocks noGrp="1"/>
          </p:cNvSpPr>
          <p:nvPr>
            <p:ph type="dt" sz="half" idx="10"/>
          </p:nvPr>
        </p:nvSpPr>
        <p:spPr/>
        <p:txBody>
          <a:bodyPr/>
          <a:lstStyle/>
          <a:p>
            <a:fld id="{E13C3C00-29CB-44E0-8011-C4238F84F441}" type="datetimeFigureOut">
              <a:rPr lang="en-IN" smtClean="0"/>
              <a:t>13-09-2024</a:t>
            </a:fld>
            <a:endParaRPr lang="en-IN"/>
          </a:p>
        </p:txBody>
      </p:sp>
      <p:sp>
        <p:nvSpPr>
          <p:cNvPr id="5" name="Footer Placeholder 4">
            <a:extLst>
              <a:ext uri="{FF2B5EF4-FFF2-40B4-BE49-F238E27FC236}">
                <a16:creationId xmlns:a16="http://schemas.microsoft.com/office/drawing/2014/main" id="{2F328F86-83BC-79C3-E0FB-D05F2561FBB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6F1A519-FDC0-0A00-9BC3-96FE357496FE}"/>
              </a:ext>
            </a:extLst>
          </p:cNvPr>
          <p:cNvSpPr>
            <a:spLocks noGrp="1"/>
          </p:cNvSpPr>
          <p:nvPr>
            <p:ph type="sldNum" sz="quarter" idx="12"/>
          </p:nvPr>
        </p:nvSpPr>
        <p:spPr/>
        <p:txBody>
          <a:bodyPr/>
          <a:lstStyle/>
          <a:p>
            <a:fld id="{7771D7A6-576E-4B8F-9A50-24CBB9114A1E}" type="slidenum">
              <a:rPr lang="en-IN" smtClean="0"/>
              <a:t>‹#›</a:t>
            </a:fld>
            <a:endParaRPr lang="en-IN"/>
          </a:p>
        </p:txBody>
      </p:sp>
    </p:spTree>
    <p:extLst>
      <p:ext uri="{BB962C8B-B14F-4D97-AF65-F5344CB8AC3E}">
        <p14:creationId xmlns:p14="http://schemas.microsoft.com/office/powerpoint/2010/main" val="3940912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E29C7-4A7A-4D8E-282E-BBD09E03EA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BB1B489-AABD-4249-01BC-EB6ED9EDD8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45F7F9-0925-8512-6592-3638F771BB8C}"/>
              </a:ext>
            </a:extLst>
          </p:cNvPr>
          <p:cNvSpPr>
            <a:spLocks noGrp="1"/>
          </p:cNvSpPr>
          <p:nvPr>
            <p:ph type="dt" sz="half" idx="10"/>
          </p:nvPr>
        </p:nvSpPr>
        <p:spPr/>
        <p:txBody>
          <a:bodyPr/>
          <a:lstStyle/>
          <a:p>
            <a:fld id="{E13C3C00-29CB-44E0-8011-C4238F84F441}" type="datetimeFigureOut">
              <a:rPr lang="en-IN" smtClean="0"/>
              <a:t>13-09-2024</a:t>
            </a:fld>
            <a:endParaRPr lang="en-IN"/>
          </a:p>
        </p:txBody>
      </p:sp>
      <p:sp>
        <p:nvSpPr>
          <p:cNvPr id="5" name="Footer Placeholder 4">
            <a:extLst>
              <a:ext uri="{FF2B5EF4-FFF2-40B4-BE49-F238E27FC236}">
                <a16:creationId xmlns:a16="http://schemas.microsoft.com/office/drawing/2014/main" id="{252147DD-F457-A992-AE51-A14B5C80B85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8AE4028-A576-FC69-836B-8165A6C6A3FC}"/>
              </a:ext>
            </a:extLst>
          </p:cNvPr>
          <p:cNvSpPr>
            <a:spLocks noGrp="1"/>
          </p:cNvSpPr>
          <p:nvPr>
            <p:ph type="sldNum" sz="quarter" idx="12"/>
          </p:nvPr>
        </p:nvSpPr>
        <p:spPr/>
        <p:txBody>
          <a:bodyPr/>
          <a:lstStyle/>
          <a:p>
            <a:fld id="{7771D7A6-576E-4B8F-9A50-24CBB9114A1E}" type="slidenum">
              <a:rPr lang="en-IN" smtClean="0"/>
              <a:t>‹#›</a:t>
            </a:fld>
            <a:endParaRPr lang="en-IN"/>
          </a:p>
        </p:txBody>
      </p:sp>
    </p:spTree>
    <p:extLst>
      <p:ext uri="{BB962C8B-B14F-4D97-AF65-F5344CB8AC3E}">
        <p14:creationId xmlns:p14="http://schemas.microsoft.com/office/powerpoint/2010/main" val="2645273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21484-8AEB-EB8D-0590-5E1C975A0A5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9146DAA-6ADB-0354-EB12-338BDA67CD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74DFBD4-5EEF-05D2-D3E7-93425FC8D4C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6F23A85-E186-8CBD-26E5-82B2EAF3B63C}"/>
              </a:ext>
            </a:extLst>
          </p:cNvPr>
          <p:cNvSpPr>
            <a:spLocks noGrp="1"/>
          </p:cNvSpPr>
          <p:nvPr>
            <p:ph type="dt" sz="half" idx="10"/>
          </p:nvPr>
        </p:nvSpPr>
        <p:spPr/>
        <p:txBody>
          <a:bodyPr/>
          <a:lstStyle/>
          <a:p>
            <a:fld id="{E13C3C00-29CB-44E0-8011-C4238F84F441}" type="datetimeFigureOut">
              <a:rPr lang="en-IN" smtClean="0"/>
              <a:t>13-09-2024</a:t>
            </a:fld>
            <a:endParaRPr lang="en-IN"/>
          </a:p>
        </p:txBody>
      </p:sp>
      <p:sp>
        <p:nvSpPr>
          <p:cNvPr id="6" name="Footer Placeholder 5">
            <a:extLst>
              <a:ext uri="{FF2B5EF4-FFF2-40B4-BE49-F238E27FC236}">
                <a16:creationId xmlns:a16="http://schemas.microsoft.com/office/drawing/2014/main" id="{1D235088-801A-CFA8-81C8-DD208705A24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7A9CFA3-1197-FD5F-3976-DE9B28022A81}"/>
              </a:ext>
            </a:extLst>
          </p:cNvPr>
          <p:cNvSpPr>
            <a:spLocks noGrp="1"/>
          </p:cNvSpPr>
          <p:nvPr>
            <p:ph type="sldNum" sz="quarter" idx="12"/>
          </p:nvPr>
        </p:nvSpPr>
        <p:spPr/>
        <p:txBody>
          <a:bodyPr/>
          <a:lstStyle/>
          <a:p>
            <a:fld id="{7771D7A6-576E-4B8F-9A50-24CBB9114A1E}" type="slidenum">
              <a:rPr lang="en-IN" smtClean="0"/>
              <a:t>‹#›</a:t>
            </a:fld>
            <a:endParaRPr lang="en-IN"/>
          </a:p>
        </p:txBody>
      </p:sp>
    </p:spTree>
    <p:extLst>
      <p:ext uri="{BB962C8B-B14F-4D97-AF65-F5344CB8AC3E}">
        <p14:creationId xmlns:p14="http://schemas.microsoft.com/office/powerpoint/2010/main" val="1772412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E45EF-920A-53A6-8667-29D73337E52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BFBB113-61E6-B701-FF28-F56E716808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9DAA0B-0E43-A77F-09D3-6F70D842F1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FDD1241-F44D-1439-789B-B7C38822E2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A8FEED-C53B-E413-ED9E-4D501BB569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6F9739A-D644-F7EF-680D-0BA75C57ADBA}"/>
              </a:ext>
            </a:extLst>
          </p:cNvPr>
          <p:cNvSpPr>
            <a:spLocks noGrp="1"/>
          </p:cNvSpPr>
          <p:nvPr>
            <p:ph type="dt" sz="half" idx="10"/>
          </p:nvPr>
        </p:nvSpPr>
        <p:spPr/>
        <p:txBody>
          <a:bodyPr/>
          <a:lstStyle/>
          <a:p>
            <a:fld id="{E13C3C00-29CB-44E0-8011-C4238F84F441}" type="datetimeFigureOut">
              <a:rPr lang="en-IN" smtClean="0"/>
              <a:t>13-09-2024</a:t>
            </a:fld>
            <a:endParaRPr lang="en-IN"/>
          </a:p>
        </p:txBody>
      </p:sp>
      <p:sp>
        <p:nvSpPr>
          <p:cNvPr id="8" name="Footer Placeholder 7">
            <a:extLst>
              <a:ext uri="{FF2B5EF4-FFF2-40B4-BE49-F238E27FC236}">
                <a16:creationId xmlns:a16="http://schemas.microsoft.com/office/drawing/2014/main" id="{929BB81A-9D86-6C48-0931-BE3D7BE11E5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D2FB49C-8459-FACF-4482-1D0C1FB47DBF}"/>
              </a:ext>
            </a:extLst>
          </p:cNvPr>
          <p:cNvSpPr>
            <a:spLocks noGrp="1"/>
          </p:cNvSpPr>
          <p:nvPr>
            <p:ph type="sldNum" sz="quarter" idx="12"/>
          </p:nvPr>
        </p:nvSpPr>
        <p:spPr/>
        <p:txBody>
          <a:bodyPr/>
          <a:lstStyle/>
          <a:p>
            <a:fld id="{7771D7A6-576E-4B8F-9A50-24CBB9114A1E}" type="slidenum">
              <a:rPr lang="en-IN" smtClean="0"/>
              <a:t>‹#›</a:t>
            </a:fld>
            <a:endParaRPr lang="en-IN"/>
          </a:p>
        </p:txBody>
      </p:sp>
    </p:spTree>
    <p:extLst>
      <p:ext uri="{BB962C8B-B14F-4D97-AF65-F5344CB8AC3E}">
        <p14:creationId xmlns:p14="http://schemas.microsoft.com/office/powerpoint/2010/main" val="3703059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71393-A237-C149-FBA9-5B77753C4FA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A7CE295-A69B-3990-217B-0D0A80F4744D}"/>
              </a:ext>
            </a:extLst>
          </p:cNvPr>
          <p:cNvSpPr>
            <a:spLocks noGrp="1"/>
          </p:cNvSpPr>
          <p:nvPr>
            <p:ph type="dt" sz="half" idx="10"/>
          </p:nvPr>
        </p:nvSpPr>
        <p:spPr/>
        <p:txBody>
          <a:bodyPr/>
          <a:lstStyle/>
          <a:p>
            <a:fld id="{E13C3C00-29CB-44E0-8011-C4238F84F441}" type="datetimeFigureOut">
              <a:rPr lang="en-IN" smtClean="0"/>
              <a:t>13-09-2024</a:t>
            </a:fld>
            <a:endParaRPr lang="en-IN"/>
          </a:p>
        </p:txBody>
      </p:sp>
      <p:sp>
        <p:nvSpPr>
          <p:cNvPr id="4" name="Footer Placeholder 3">
            <a:extLst>
              <a:ext uri="{FF2B5EF4-FFF2-40B4-BE49-F238E27FC236}">
                <a16:creationId xmlns:a16="http://schemas.microsoft.com/office/drawing/2014/main" id="{144ADE07-616A-EBB3-0DAD-A85FEAEED33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E9C2200-7C18-2D1B-1EE6-76312236BBDD}"/>
              </a:ext>
            </a:extLst>
          </p:cNvPr>
          <p:cNvSpPr>
            <a:spLocks noGrp="1"/>
          </p:cNvSpPr>
          <p:nvPr>
            <p:ph type="sldNum" sz="quarter" idx="12"/>
          </p:nvPr>
        </p:nvSpPr>
        <p:spPr/>
        <p:txBody>
          <a:bodyPr/>
          <a:lstStyle/>
          <a:p>
            <a:fld id="{7771D7A6-576E-4B8F-9A50-24CBB9114A1E}" type="slidenum">
              <a:rPr lang="en-IN" smtClean="0"/>
              <a:t>‹#›</a:t>
            </a:fld>
            <a:endParaRPr lang="en-IN"/>
          </a:p>
        </p:txBody>
      </p:sp>
    </p:spTree>
    <p:extLst>
      <p:ext uri="{BB962C8B-B14F-4D97-AF65-F5344CB8AC3E}">
        <p14:creationId xmlns:p14="http://schemas.microsoft.com/office/powerpoint/2010/main" val="186233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83C243-160F-CAA1-5559-AC500922D6EB}"/>
              </a:ext>
            </a:extLst>
          </p:cNvPr>
          <p:cNvSpPr>
            <a:spLocks noGrp="1"/>
          </p:cNvSpPr>
          <p:nvPr>
            <p:ph type="dt" sz="half" idx="10"/>
          </p:nvPr>
        </p:nvSpPr>
        <p:spPr/>
        <p:txBody>
          <a:bodyPr/>
          <a:lstStyle/>
          <a:p>
            <a:fld id="{E13C3C00-29CB-44E0-8011-C4238F84F441}" type="datetimeFigureOut">
              <a:rPr lang="en-IN" smtClean="0"/>
              <a:t>13-09-2024</a:t>
            </a:fld>
            <a:endParaRPr lang="en-IN"/>
          </a:p>
        </p:txBody>
      </p:sp>
      <p:sp>
        <p:nvSpPr>
          <p:cNvPr id="3" name="Footer Placeholder 2">
            <a:extLst>
              <a:ext uri="{FF2B5EF4-FFF2-40B4-BE49-F238E27FC236}">
                <a16:creationId xmlns:a16="http://schemas.microsoft.com/office/drawing/2014/main" id="{71ECA48C-8058-E36D-93AE-96C5FA29E0A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1FEB2B4-ECBC-E68D-7B16-692ABDD68472}"/>
              </a:ext>
            </a:extLst>
          </p:cNvPr>
          <p:cNvSpPr>
            <a:spLocks noGrp="1"/>
          </p:cNvSpPr>
          <p:nvPr>
            <p:ph type="sldNum" sz="quarter" idx="12"/>
          </p:nvPr>
        </p:nvSpPr>
        <p:spPr/>
        <p:txBody>
          <a:bodyPr/>
          <a:lstStyle/>
          <a:p>
            <a:fld id="{7771D7A6-576E-4B8F-9A50-24CBB9114A1E}" type="slidenum">
              <a:rPr lang="en-IN" smtClean="0"/>
              <a:t>‹#›</a:t>
            </a:fld>
            <a:endParaRPr lang="en-IN"/>
          </a:p>
        </p:txBody>
      </p:sp>
    </p:spTree>
    <p:extLst>
      <p:ext uri="{BB962C8B-B14F-4D97-AF65-F5344CB8AC3E}">
        <p14:creationId xmlns:p14="http://schemas.microsoft.com/office/powerpoint/2010/main" val="2388389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AD439-2A1A-60FC-FA5C-AD1A0ADCA0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06FC715-2A08-CB23-21E3-C20B0C331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8A66C3F-B2B0-C607-6B29-ABB3FCDD28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48E60D-C80E-CA94-9E1B-B62ED9D16834}"/>
              </a:ext>
            </a:extLst>
          </p:cNvPr>
          <p:cNvSpPr>
            <a:spLocks noGrp="1"/>
          </p:cNvSpPr>
          <p:nvPr>
            <p:ph type="dt" sz="half" idx="10"/>
          </p:nvPr>
        </p:nvSpPr>
        <p:spPr/>
        <p:txBody>
          <a:bodyPr/>
          <a:lstStyle/>
          <a:p>
            <a:fld id="{E13C3C00-29CB-44E0-8011-C4238F84F441}" type="datetimeFigureOut">
              <a:rPr lang="en-IN" smtClean="0"/>
              <a:t>13-09-2024</a:t>
            </a:fld>
            <a:endParaRPr lang="en-IN"/>
          </a:p>
        </p:txBody>
      </p:sp>
      <p:sp>
        <p:nvSpPr>
          <p:cNvPr id="6" name="Footer Placeholder 5">
            <a:extLst>
              <a:ext uri="{FF2B5EF4-FFF2-40B4-BE49-F238E27FC236}">
                <a16:creationId xmlns:a16="http://schemas.microsoft.com/office/drawing/2014/main" id="{C37B3622-71C0-DD6D-62B1-010BCD41E6F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FF0DDD2-1CC0-A26D-3B7B-E5EA3B6F2B43}"/>
              </a:ext>
            </a:extLst>
          </p:cNvPr>
          <p:cNvSpPr>
            <a:spLocks noGrp="1"/>
          </p:cNvSpPr>
          <p:nvPr>
            <p:ph type="sldNum" sz="quarter" idx="12"/>
          </p:nvPr>
        </p:nvSpPr>
        <p:spPr/>
        <p:txBody>
          <a:bodyPr/>
          <a:lstStyle/>
          <a:p>
            <a:fld id="{7771D7A6-576E-4B8F-9A50-24CBB9114A1E}" type="slidenum">
              <a:rPr lang="en-IN" smtClean="0"/>
              <a:t>‹#›</a:t>
            </a:fld>
            <a:endParaRPr lang="en-IN"/>
          </a:p>
        </p:txBody>
      </p:sp>
    </p:spTree>
    <p:extLst>
      <p:ext uri="{BB962C8B-B14F-4D97-AF65-F5344CB8AC3E}">
        <p14:creationId xmlns:p14="http://schemas.microsoft.com/office/powerpoint/2010/main" val="36854497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51A72-20AE-BF10-253C-5B3E809136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90DA8A4-44F3-EC88-E21F-CC85ECED80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B30DD6C-A2AF-D9E9-D159-E8A0729718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88F106-F257-7EE2-A518-9C3D683D42C2}"/>
              </a:ext>
            </a:extLst>
          </p:cNvPr>
          <p:cNvSpPr>
            <a:spLocks noGrp="1"/>
          </p:cNvSpPr>
          <p:nvPr>
            <p:ph type="dt" sz="half" idx="10"/>
          </p:nvPr>
        </p:nvSpPr>
        <p:spPr/>
        <p:txBody>
          <a:bodyPr/>
          <a:lstStyle/>
          <a:p>
            <a:fld id="{E13C3C00-29CB-44E0-8011-C4238F84F441}" type="datetimeFigureOut">
              <a:rPr lang="en-IN" smtClean="0"/>
              <a:t>13-09-2024</a:t>
            </a:fld>
            <a:endParaRPr lang="en-IN"/>
          </a:p>
        </p:txBody>
      </p:sp>
      <p:sp>
        <p:nvSpPr>
          <p:cNvPr id="6" name="Footer Placeholder 5">
            <a:extLst>
              <a:ext uri="{FF2B5EF4-FFF2-40B4-BE49-F238E27FC236}">
                <a16:creationId xmlns:a16="http://schemas.microsoft.com/office/drawing/2014/main" id="{39964D2A-4BE0-795E-5595-54C6B36201D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7DA8517-AECF-806C-CF60-4B793F45A2F7}"/>
              </a:ext>
            </a:extLst>
          </p:cNvPr>
          <p:cNvSpPr>
            <a:spLocks noGrp="1"/>
          </p:cNvSpPr>
          <p:nvPr>
            <p:ph type="sldNum" sz="quarter" idx="12"/>
          </p:nvPr>
        </p:nvSpPr>
        <p:spPr/>
        <p:txBody>
          <a:bodyPr/>
          <a:lstStyle/>
          <a:p>
            <a:fld id="{7771D7A6-576E-4B8F-9A50-24CBB9114A1E}" type="slidenum">
              <a:rPr lang="en-IN" smtClean="0"/>
              <a:t>‹#›</a:t>
            </a:fld>
            <a:endParaRPr lang="en-IN"/>
          </a:p>
        </p:txBody>
      </p:sp>
    </p:spTree>
    <p:extLst>
      <p:ext uri="{BB962C8B-B14F-4D97-AF65-F5344CB8AC3E}">
        <p14:creationId xmlns:p14="http://schemas.microsoft.com/office/powerpoint/2010/main" val="2100832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CC40B9-0438-E724-998B-3A5EA05DEE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78BD416-9E01-BD2B-F4E5-AF8C7AA86C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2A15E44-762D-F2CB-806E-9DE0FDAE53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3C3C00-29CB-44E0-8011-C4238F84F441}" type="datetimeFigureOut">
              <a:rPr lang="en-IN" smtClean="0"/>
              <a:t>13-09-2024</a:t>
            </a:fld>
            <a:endParaRPr lang="en-IN"/>
          </a:p>
        </p:txBody>
      </p:sp>
      <p:sp>
        <p:nvSpPr>
          <p:cNvPr id="5" name="Footer Placeholder 4">
            <a:extLst>
              <a:ext uri="{FF2B5EF4-FFF2-40B4-BE49-F238E27FC236}">
                <a16:creationId xmlns:a16="http://schemas.microsoft.com/office/drawing/2014/main" id="{0532F050-FE96-33E2-211E-E0E2ACB5BF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E5D4815-6890-764B-7D60-9A8B4F9E56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71D7A6-576E-4B8F-9A50-24CBB9114A1E}" type="slidenum">
              <a:rPr lang="en-IN" smtClean="0"/>
              <a:t>‹#›</a:t>
            </a:fld>
            <a:endParaRPr lang="en-IN"/>
          </a:p>
        </p:txBody>
      </p:sp>
    </p:spTree>
    <p:extLst>
      <p:ext uri="{BB962C8B-B14F-4D97-AF65-F5344CB8AC3E}">
        <p14:creationId xmlns:p14="http://schemas.microsoft.com/office/powerpoint/2010/main" val="591555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www.v7labs.com/blog/computer-vision-application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geeksforgeeks.org/underfitting-and-overfitting-in-machine-learning/" TargetMode="External"/><Relationship Id="rId2" Type="http://schemas.openxmlformats.org/officeDocument/2006/relationships/hyperlink" Target="https://www.geeksforgeeks.org/machine-learning/"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DABC6-0669-F2D8-6610-763FEC92426D}"/>
              </a:ext>
            </a:extLst>
          </p:cNvPr>
          <p:cNvSpPr>
            <a:spLocks noGrp="1"/>
          </p:cNvSpPr>
          <p:nvPr>
            <p:ph type="ctrTitle"/>
          </p:nvPr>
        </p:nvSpPr>
        <p:spPr/>
        <p:txBody>
          <a:bodyPr/>
          <a:lstStyle/>
          <a:p>
            <a:r>
              <a:rPr lang="en-IN" dirty="0"/>
              <a:t>Unit 4</a:t>
            </a:r>
          </a:p>
        </p:txBody>
      </p:sp>
      <p:sp>
        <p:nvSpPr>
          <p:cNvPr id="3" name="Subtitle 2">
            <a:extLst>
              <a:ext uri="{FF2B5EF4-FFF2-40B4-BE49-F238E27FC236}">
                <a16:creationId xmlns:a16="http://schemas.microsoft.com/office/drawing/2014/main" id="{E9778170-C580-9159-A317-481744C36FD2}"/>
              </a:ext>
            </a:extLst>
          </p:cNvPr>
          <p:cNvSpPr>
            <a:spLocks noGrp="1"/>
          </p:cNvSpPr>
          <p:nvPr>
            <p:ph type="subTitle" idx="1"/>
          </p:nvPr>
        </p:nvSpPr>
        <p:spPr/>
        <p:txBody>
          <a:bodyPr>
            <a:normAutofit/>
          </a:bodyPr>
          <a:lstStyle/>
          <a:p>
            <a:r>
              <a:rPr lang="en-IN" sz="4800" b="1" dirty="0"/>
              <a:t>Transfer Learning Techniques</a:t>
            </a:r>
          </a:p>
        </p:txBody>
      </p:sp>
    </p:spTree>
    <p:extLst>
      <p:ext uri="{BB962C8B-B14F-4D97-AF65-F5344CB8AC3E}">
        <p14:creationId xmlns:p14="http://schemas.microsoft.com/office/powerpoint/2010/main" val="2031652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2D171-3919-1EA0-6D80-CF5ECAC466E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2AE2390-B80A-5F47-7B5B-5AC688288EFF}"/>
              </a:ext>
            </a:extLst>
          </p:cNvPr>
          <p:cNvSpPr>
            <a:spLocks noGrp="1"/>
          </p:cNvSpPr>
          <p:nvPr>
            <p:ph idx="1"/>
          </p:nvPr>
        </p:nvSpPr>
        <p:spPr/>
        <p:txBody>
          <a:bodyPr>
            <a:normAutofit fontScale="92500"/>
          </a:bodyPr>
          <a:lstStyle/>
          <a:p>
            <a:pPr algn="just"/>
            <a:r>
              <a:rPr lang="en-US" b="0" i="0" dirty="0">
                <a:solidFill>
                  <a:srgbClr val="080A13"/>
                </a:solidFill>
                <a:effectLst/>
                <a:latin typeface="Inter"/>
              </a:rPr>
              <a:t>Different transfer learning strategies and techniques are applied based on the domain of the application, the task at hand, and the availability of data.</a:t>
            </a:r>
          </a:p>
          <a:p>
            <a:pPr algn="just"/>
            <a:r>
              <a:rPr lang="en-US" b="0" i="0" dirty="0">
                <a:solidFill>
                  <a:srgbClr val="080A13"/>
                </a:solidFill>
                <a:effectLst/>
                <a:latin typeface="Inter"/>
              </a:rPr>
              <a:t>Before deciding on the strategy of transfer learning, it is crucial to have an answer of the following questions:</a:t>
            </a:r>
          </a:p>
          <a:p>
            <a:pPr algn="just">
              <a:buFont typeface="Arial" panose="020B0604020202020204" pitchFamily="34" charset="0"/>
              <a:buChar char="•"/>
            </a:pPr>
            <a:r>
              <a:rPr lang="en-US" b="1" i="1" dirty="0">
                <a:solidFill>
                  <a:srgbClr val="080A13"/>
                </a:solidFill>
                <a:effectLst/>
                <a:latin typeface="Inter"/>
              </a:rPr>
              <a:t>Which</a:t>
            </a:r>
            <a:r>
              <a:rPr lang="en-US" b="0" i="1" dirty="0">
                <a:solidFill>
                  <a:srgbClr val="080A13"/>
                </a:solidFill>
                <a:effectLst/>
                <a:latin typeface="Inter"/>
              </a:rPr>
              <a:t> </a:t>
            </a:r>
            <a:r>
              <a:rPr lang="en-US" b="0" i="0" dirty="0">
                <a:solidFill>
                  <a:srgbClr val="080A13"/>
                </a:solidFill>
                <a:effectLst/>
                <a:latin typeface="Inter"/>
              </a:rPr>
              <a:t>part of the knowledge can be transferred from the source to the target to improve the performance of the target task?</a:t>
            </a:r>
          </a:p>
          <a:p>
            <a:pPr algn="just">
              <a:buFont typeface="Arial" panose="020B0604020202020204" pitchFamily="34" charset="0"/>
              <a:buChar char="•"/>
            </a:pPr>
            <a:r>
              <a:rPr lang="en-US" b="1" i="1" dirty="0">
                <a:solidFill>
                  <a:srgbClr val="080A13"/>
                </a:solidFill>
                <a:effectLst/>
                <a:latin typeface="Inter"/>
              </a:rPr>
              <a:t>When </a:t>
            </a:r>
            <a:r>
              <a:rPr lang="en-US" b="0" i="0" dirty="0">
                <a:solidFill>
                  <a:srgbClr val="080A13"/>
                </a:solidFill>
                <a:effectLst/>
                <a:latin typeface="Inter"/>
              </a:rPr>
              <a:t>to transfer and when not to, so that one improves the target task performance/results and does not degrade them?</a:t>
            </a:r>
          </a:p>
          <a:p>
            <a:pPr algn="just">
              <a:buFont typeface="Arial" panose="020B0604020202020204" pitchFamily="34" charset="0"/>
              <a:buChar char="•"/>
            </a:pPr>
            <a:r>
              <a:rPr lang="en-US" b="1" i="1" dirty="0">
                <a:solidFill>
                  <a:srgbClr val="080A13"/>
                </a:solidFill>
                <a:effectLst/>
                <a:latin typeface="Inter"/>
              </a:rPr>
              <a:t>How </a:t>
            </a:r>
            <a:r>
              <a:rPr lang="en-US" b="0" i="0" dirty="0">
                <a:solidFill>
                  <a:srgbClr val="080A13"/>
                </a:solidFill>
                <a:effectLst/>
                <a:latin typeface="Inter"/>
              </a:rPr>
              <a:t>to transfer the knowledge gained from the source model based on our current domain/task?</a:t>
            </a:r>
          </a:p>
          <a:p>
            <a:endParaRPr lang="en-IN" dirty="0"/>
          </a:p>
        </p:txBody>
      </p:sp>
    </p:spTree>
    <p:extLst>
      <p:ext uri="{BB962C8B-B14F-4D97-AF65-F5344CB8AC3E}">
        <p14:creationId xmlns:p14="http://schemas.microsoft.com/office/powerpoint/2010/main" val="446474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B4391-B20B-09B3-8886-135FB7F4667B}"/>
              </a:ext>
            </a:extLst>
          </p:cNvPr>
          <p:cNvSpPr>
            <a:spLocks noGrp="1"/>
          </p:cNvSpPr>
          <p:nvPr>
            <p:ph type="title"/>
          </p:nvPr>
        </p:nvSpPr>
        <p:spPr/>
        <p:txBody>
          <a:bodyPr/>
          <a:lstStyle/>
          <a:p>
            <a:pPr algn="just"/>
            <a:r>
              <a:rPr lang="en-IN" b="1" dirty="0"/>
              <a:t>How Transfer Learning Works</a:t>
            </a:r>
          </a:p>
        </p:txBody>
      </p:sp>
      <p:sp>
        <p:nvSpPr>
          <p:cNvPr id="3" name="Content Placeholder 2">
            <a:extLst>
              <a:ext uri="{FF2B5EF4-FFF2-40B4-BE49-F238E27FC236}">
                <a16:creationId xmlns:a16="http://schemas.microsoft.com/office/drawing/2014/main" id="{72D7CDF4-0B0F-369B-C03B-6ADDD226FB9A}"/>
              </a:ext>
            </a:extLst>
          </p:cNvPr>
          <p:cNvSpPr>
            <a:spLocks noGrp="1"/>
          </p:cNvSpPr>
          <p:nvPr>
            <p:ph idx="1"/>
          </p:nvPr>
        </p:nvSpPr>
        <p:spPr/>
        <p:txBody>
          <a:bodyPr>
            <a:normAutofit fontScale="92500" lnSpcReduction="10000"/>
          </a:bodyPr>
          <a:lstStyle/>
          <a:p>
            <a:pPr algn="just" rtl="0" fontAlgn="base"/>
            <a:r>
              <a:rPr lang="en-US" b="0" i="0" dirty="0">
                <a:solidFill>
                  <a:srgbClr val="273239"/>
                </a:solidFill>
                <a:effectLst/>
                <a:highlight>
                  <a:srgbClr val="FFFFFF"/>
                </a:highlight>
              </a:rPr>
              <a:t>This is a general summary of how transfer learning works:</a:t>
            </a:r>
          </a:p>
          <a:p>
            <a:pPr algn="just" fontAlgn="base">
              <a:buFont typeface="Arial" panose="020B0604020202020204" pitchFamily="34" charset="0"/>
              <a:buChar char="•"/>
            </a:pPr>
            <a:r>
              <a:rPr lang="en-US" b="1" i="0" dirty="0">
                <a:solidFill>
                  <a:srgbClr val="273239"/>
                </a:solidFill>
                <a:effectLst/>
                <a:highlight>
                  <a:srgbClr val="FFFFFF"/>
                </a:highlight>
              </a:rPr>
              <a:t>Pre-trained Model:</a:t>
            </a:r>
            <a:r>
              <a:rPr lang="en-US" b="0" i="0" dirty="0">
                <a:solidFill>
                  <a:srgbClr val="273239"/>
                </a:solidFill>
                <a:effectLst/>
                <a:highlight>
                  <a:srgbClr val="FFFFFF"/>
                </a:highlight>
              </a:rPr>
              <a:t> Start with a model that has previously been trained for a certain task using a large set of data. Frequently trained on extensive datasets, this model has identified general features and patterns relevant to numerous related jobs.</a:t>
            </a:r>
          </a:p>
          <a:p>
            <a:pPr algn="just" fontAlgn="base">
              <a:buFont typeface="Arial" panose="020B0604020202020204" pitchFamily="34" charset="0"/>
              <a:buChar char="•"/>
            </a:pPr>
            <a:r>
              <a:rPr lang="en-US" b="1" i="0" dirty="0">
                <a:solidFill>
                  <a:srgbClr val="273239"/>
                </a:solidFill>
                <a:effectLst/>
                <a:highlight>
                  <a:srgbClr val="FFFFFF"/>
                </a:highlight>
              </a:rPr>
              <a:t>Base Model:</a:t>
            </a:r>
            <a:r>
              <a:rPr lang="en-US" b="0" i="0" dirty="0">
                <a:solidFill>
                  <a:srgbClr val="273239"/>
                </a:solidFill>
                <a:effectLst/>
                <a:highlight>
                  <a:srgbClr val="FFFFFF"/>
                </a:highlight>
              </a:rPr>
              <a:t> The model that has been pre-trained is known as the base model. It is made up of layers that have utilized the incoming data to learn hierarchical feature representations.</a:t>
            </a:r>
          </a:p>
          <a:p>
            <a:pPr algn="just" fontAlgn="base">
              <a:buFont typeface="Arial" panose="020B0604020202020204" pitchFamily="34" charset="0"/>
              <a:buChar char="•"/>
            </a:pPr>
            <a:r>
              <a:rPr lang="en-US" b="1" i="0" dirty="0">
                <a:solidFill>
                  <a:srgbClr val="273239"/>
                </a:solidFill>
                <a:effectLst/>
                <a:highlight>
                  <a:srgbClr val="FFFFFF"/>
                </a:highlight>
              </a:rPr>
              <a:t>Transfer Layers: </a:t>
            </a:r>
            <a:r>
              <a:rPr lang="en-US" b="0" i="0" dirty="0">
                <a:solidFill>
                  <a:srgbClr val="273239"/>
                </a:solidFill>
                <a:effectLst/>
                <a:highlight>
                  <a:srgbClr val="FFFFFF"/>
                </a:highlight>
              </a:rPr>
              <a:t>In the pre-trained model, find a set of layers that capture generic information relevant to the new task as well as the previous one. Because they are prone to learning low-level information, these layers are </a:t>
            </a:r>
            <a:r>
              <a:rPr lang="en-US" b="0" i="0" dirty="0">
                <a:solidFill>
                  <a:srgbClr val="273239"/>
                </a:solidFill>
                <a:effectLst/>
                <a:highlight>
                  <a:srgbClr val="FFFFFF"/>
                </a:highlight>
                <a:latin typeface="Nunito" pitchFamily="2" charset="0"/>
              </a:rPr>
              <a:t>frequently found near the top of the network.</a:t>
            </a:r>
            <a:endParaRPr lang="en-US" b="0" i="0" dirty="0">
              <a:solidFill>
                <a:srgbClr val="273239"/>
              </a:solidFill>
              <a:effectLst/>
              <a:highlight>
                <a:srgbClr val="FFFFFF"/>
              </a:highlight>
            </a:endParaRPr>
          </a:p>
          <a:p>
            <a:pPr algn="just"/>
            <a:endParaRPr lang="en-IN" dirty="0"/>
          </a:p>
        </p:txBody>
      </p:sp>
    </p:spTree>
    <p:extLst>
      <p:ext uri="{BB962C8B-B14F-4D97-AF65-F5344CB8AC3E}">
        <p14:creationId xmlns:p14="http://schemas.microsoft.com/office/powerpoint/2010/main" val="1380910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75742-E0AC-5304-5F30-95DF4DE3197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746EE13-C364-E136-D7E4-AE329F51EBCE}"/>
              </a:ext>
            </a:extLst>
          </p:cNvPr>
          <p:cNvSpPr>
            <a:spLocks noGrp="1"/>
          </p:cNvSpPr>
          <p:nvPr>
            <p:ph idx="1"/>
          </p:nvPr>
        </p:nvSpPr>
        <p:spPr/>
        <p:txBody>
          <a:bodyPr/>
          <a:lstStyle/>
          <a:p>
            <a:pPr algn="just"/>
            <a:r>
              <a:rPr lang="en-US" b="1" dirty="0"/>
              <a:t>Fine-tuning: </a:t>
            </a:r>
            <a:r>
              <a:rPr lang="en-US" dirty="0"/>
              <a:t>Using the dataset from the new challenge to retrain the chosen layers. We define this procedure as fine-tuning. The goal is to preserve the knowledge from the pre-training while enabling the model to modify its parameters to better suit the demands of the current assignment.</a:t>
            </a:r>
          </a:p>
          <a:p>
            <a:pPr algn="just"/>
            <a:endParaRPr lang="en-IN" dirty="0"/>
          </a:p>
        </p:txBody>
      </p:sp>
      <p:pic>
        <p:nvPicPr>
          <p:cNvPr id="2050" name="Picture 2" descr="Transfer Learning-Geeksforgeeks">
            <a:extLst>
              <a:ext uri="{FF2B5EF4-FFF2-40B4-BE49-F238E27FC236}">
                <a16:creationId xmlns:a16="http://schemas.microsoft.com/office/drawing/2014/main" id="{C270C62D-B185-1AAD-2F70-ED61D3885A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8696" y="3738563"/>
            <a:ext cx="4581525"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098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72367-0359-8649-E966-900493E0E32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D74AF3E-C83F-CD2A-81E9-7F3CEA1C80BF}"/>
              </a:ext>
            </a:extLst>
          </p:cNvPr>
          <p:cNvSpPr>
            <a:spLocks noGrp="1"/>
          </p:cNvSpPr>
          <p:nvPr>
            <p:ph idx="1"/>
          </p:nvPr>
        </p:nvSpPr>
        <p:spPr/>
        <p:txBody>
          <a:bodyPr>
            <a:normAutofit fontScale="92500" lnSpcReduction="20000"/>
          </a:bodyPr>
          <a:lstStyle/>
          <a:p>
            <a:pPr algn="just"/>
            <a:r>
              <a:rPr lang="en-IN" b="1" i="0" dirty="0">
                <a:solidFill>
                  <a:srgbClr val="273239"/>
                </a:solidFill>
                <a:effectLst/>
                <a:highlight>
                  <a:srgbClr val="FFFFFF"/>
                </a:highlight>
              </a:rPr>
              <a:t>Freezed and Trainable Layers: </a:t>
            </a:r>
          </a:p>
          <a:p>
            <a:pPr algn="just" rtl="0" fontAlgn="base"/>
            <a:r>
              <a:rPr lang="en-US" dirty="0">
                <a:effectLst/>
              </a:rPr>
              <a:t>In transfer learning, there are two main components: frozen layers and modifiable layers.</a:t>
            </a:r>
          </a:p>
          <a:p>
            <a:pPr algn="just" fontAlgn="base">
              <a:buFont typeface="+mj-lt"/>
              <a:buAutoNum type="arabicPeriod"/>
            </a:pPr>
            <a:r>
              <a:rPr lang="en-US" b="1" dirty="0">
                <a:effectLst/>
              </a:rPr>
              <a:t>Frozen Layers</a:t>
            </a:r>
            <a:r>
              <a:rPr lang="en-US" dirty="0">
                <a:effectLst/>
              </a:rPr>
              <a:t>: These are the layers of a pre-trained model that are kept unchanged during the fine-tuning process. Frozen layers retain the knowledge learned from the original task and are used to extract general features from the input data.</a:t>
            </a:r>
          </a:p>
          <a:p>
            <a:pPr algn="just" fontAlgn="base">
              <a:buFont typeface="+mj-lt"/>
              <a:buAutoNum type="arabicPeriod" startAt="2"/>
            </a:pPr>
            <a:r>
              <a:rPr lang="en-US" b="1" dirty="0">
                <a:effectLst/>
              </a:rPr>
              <a:t>Modifiable Layers</a:t>
            </a:r>
            <a:r>
              <a:rPr lang="en-US" dirty="0">
                <a:effectLst/>
              </a:rPr>
              <a:t>: These are the layers of the model that are adjusted or re-trained during fine-tuning. Modifiable layers learn task-specific features from the new dataset. By focusing on these layers, the model can adapt to the specific requirements of the new task.</a:t>
            </a:r>
          </a:p>
          <a:p>
            <a:br>
              <a:rPr lang="en-US" dirty="0">
                <a:effectLst/>
              </a:rPr>
            </a:br>
            <a:endParaRPr lang="en-IN" dirty="0"/>
          </a:p>
        </p:txBody>
      </p:sp>
    </p:spTree>
    <p:extLst>
      <p:ext uri="{BB962C8B-B14F-4D97-AF65-F5344CB8AC3E}">
        <p14:creationId xmlns:p14="http://schemas.microsoft.com/office/powerpoint/2010/main" val="3881679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34053-115E-6780-7C9A-7DD3616E9CFF}"/>
              </a:ext>
            </a:extLst>
          </p:cNvPr>
          <p:cNvSpPr>
            <a:spLocks noGrp="1"/>
          </p:cNvSpPr>
          <p:nvPr>
            <p:ph type="title"/>
          </p:nvPr>
        </p:nvSpPr>
        <p:spPr/>
        <p:txBody>
          <a:bodyPr/>
          <a:lstStyle/>
          <a:p>
            <a:endParaRPr lang="en-IN"/>
          </a:p>
        </p:txBody>
      </p:sp>
      <p:pic>
        <p:nvPicPr>
          <p:cNvPr id="3074" name="Picture 2" descr="Freezed and Trainable Layers">
            <a:extLst>
              <a:ext uri="{FF2B5EF4-FFF2-40B4-BE49-F238E27FC236}">
                <a16:creationId xmlns:a16="http://schemas.microsoft.com/office/drawing/2014/main" id="{C2068645-F270-252E-5A99-43E949FB3C5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3237" y="2015331"/>
            <a:ext cx="6105525"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3463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B504A-5121-3CEB-18F3-49C05B7BCA27}"/>
              </a:ext>
            </a:extLst>
          </p:cNvPr>
          <p:cNvSpPr>
            <a:spLocks noGrp="1"/>
          </p:cNvSpPr>
          <p:nvPr>
            <p:ph type="title"/>
          </p:nvPr>
        </p:nvSpPr>
        <p:spPr/>
        <p:txBody>
          <a:bodyPr/>
          <a:lstStyle/>
          <a:p>
            <a:endParaRPr lang="en-IN"/>
          </a:p>
        </p:txBody>
      </p:sp>
      <p:pic>
        <p:nvPicPr>
          <p:cNvPr id="8194" name="Picture 2" descr="Freeze vs. Fine-Tune in Transfer Learning for Deep Learning">
            <a:extLst>
              <a:ext uri="{FF2B5EF4-FFF2-40B4-BE49-F238E27FC236}">
                <a16:creationId xmlns:a16="http://schemas.microsoft.com/office/drawing/2014/main" id="{89DA7A39-97CC-1FB7-107D-53675D46278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99485" y="1825625"/>
            <a:ext cx="839303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111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CDCFB-7F2B-FFDB-246C-FDF3ABCDA6D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D1BCD94-DBB8-2CE7-DD79-B988CAB34998}"/>
              </a:ext>
            </a:extLst>
          </p:cNvPr>
          <p:cNvSpPr>
            <a:spLocks noGrp="1"/>
          </p:cNvSpPr>
          <p:nvPr>
            <p:ph idx="1"/>
          </p:nvPr>
        </p:nvSpPr>
        <p:spPr/>
        <p:txBody>
          <a:bodyPr>
            <a:normAutofit fontScale="92500" lnSpcReduction="20000"/>
          </a:bodyPr>
          <a:lstStyle/>
          <a:p>
            <a:pPr algn="just" rtl="0" fontAlgn="base"/>
            <a:r>
              <a:rPr lang="en-US" b="0" i="0" dirty="0">
                <a:solidFill>
                  <a:srgbClr val="273239"/>
                </a:solidFill>
                <a:effectLst/>
                <a:highlight>
                  <a:srgbClr val="FFFFFF"/>
                </a:highlight>
              </a:rPr>
              <a:t>Now, one may ask how to determine which layers we need to freeze, and which layers need to train. </a:t>
            </a:r>
          </a:p>
          <a:p>
            <a:pPr algn="just" rtl="0" fontAlgn="base"/>
            <a:r>
              <a:rPr lang="en-US" b="0" i="0" dirty="0">
                <a:solidFill>
                  <a:srgbClr val="273239"/>
                </a:solidFill>
                <a:effectLst/>
                <a:highlight>
                  <a:srgbClr val="FFFFFF"/>
                </a:highlight>
              </a:rPr>
              <a:t>The answer is simple, the more you want to inherit features from a pre-trained model, the more you have to freeze layers.</a:t>
            </a:r>
          </a:p>
          <a:p>
            <a:pPr algn="just" rtl="0" fontAlgn="base"/>
            <a:r>
              <a:rPr lang="en-US" b="0" i="0" dirty="0">
                <a:solidFill>
                  <a:srgbClr val="273239"/>
                </a:solidFill>
                <a:effectLst/>
                <a:highlight>
                  <a:srgbClr val="FFFFFF"/>
                </a:highlight>
              </a:rPr>
              <a:t>Let’s consider all situations where the size and dataset of the target task vary from the base network.</a:t>
            </a:r>
            <a:endParaRPr lang="en-US" b="1" i="0" dirty="0">
              <a:solidFill>
                <a:srgbClr val="242424"/>
              </a:solidFill>
              <a:effectLst/>
              <a:highlight>
                <a:srgbClr val="FFFFFF"/>
              </a:highlight>
            </a:endParaRPr>
          </a:p>
          <a:p>
            <a:pPr algn="just"/>
            <a:r>
              <a:rPr lang="en-US" b="1" i="0" dirty="0">
                <a:solidFill>
                  <a:srgbClr val="242424"/>
                </a:solidFill>
                <a:effectLst/>
                <a:highlight>
                  <a:srgbClr val="FFFFFF"/>
                </a:highlight>
              </a:rPr>
              <a:t>Transfer Learning Scenarios</a:t>
            </a:r>
          </a:p>
          <a:p>
            <a:pPr algn="just">
              <a:buFont typeface="+mj-lt"/>
              <a:buAutoNum type="arabicPeriod"/>
            </a:pPr>
            <a:r>
              <a:rPr lang="en-US" b="0" i="0" dirty="0">
                <a:solidFill>
                  <a:srgbClr val="242424"/>
                </a:solidFill>
                <a:effectLst/>
                <a:highlight>
                  <a:srgbClr val="FFFFFF"/>
                </a:highlight>
              </a:rPr>
              <a:t>New dataset that is small and similar to the original training dataset</a:t>
            </a:r>
          </a:p>
          <a:p>
            <a:pPr algn="just">
              <a:buFont typeface="+mj-lt"/>
              <a:buAutoNum type="arabicPeriod"/>
            </a:pPr>
            <a:r>
              <a:rPr lang="en-US" b="0" i="0" dirty="0">
                <a:solidFill>
                  <a:srgbClr val="242424"/>
                </a:solidFill>
                <a:effectLst/>
                <a:highlight>
                  <a:srgbClr val="FFFFFF"/>
                </a:highlight>
              </a:rPr>
              <a:t>New dataset that is small but different from the original training dataset</a:t>
            </a:r>
          </a:p>
          <a:p>
            <a:pPr algn="just">
              <a:buFont typeface="+mj-lt"/>
              <a:buAutoNum type="arabicPeriod"/>
            </a:pPr>
            <a:r>
              <a:rPr lang="en-US" b="0" i="0" dirty="0">
                <a:solidFill>
                  <a:srgbClr val="242424"/>
                </a:solidFill>
                <a:effectLst/>
                <a:highlight>
                  <a:srgbClr val="FFFFFF"/>
                </a:highlight>
              </a:rPr>
              <a:t>New dataset that is large and similar to original training dataset</a:t>
            </a:r>
          </a:p>
          <a:p>
            <a:pPr algn="just">
              <a:buFont typeface="+mj-lt"/>
              <a:buAutoNum type="arabicPeriod"/>
            </a:pPr>
            <a:r>
              <a:rPr lang="en-US" b="0" i="0" dirty="0">
                <a:solidFill>
                  <a:srgbClr val="242424"/>
                </a:solidFill>
                <a:effectLst/>
                <a:highlight>
                  <a:srgbClr val="FFFFFF"/>
                </a:highlight>
              </a:rPr>
              <a:t>New data set is large but new data is different from original training data.</a:t>
            </a:r>
          </a:p>
          <a:p>
            <a:endParaRPr lang="en-IN" dirty="0"/>
          </a:p>
        </p:txBody>
      </p:sp>
    </p:spTree>
    <p:extLst>
      <p:ext uri="{BB962C8B-B14F-4D97-AF65-F5344CB8AC3E}">
        <p14:creationId xmlns:p14="http://schemas.microsoft.com/office/powerpoint/2010/main" val="2437320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39792-E404-A3DD-F4C7-8B47840C316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94E2770-91EA-B50E-603D-DA502C240BB0}"/>
              </a:ext>
            </a:extLst>
          </p:cNvPr>
          <p:cNvSpPr>
            <a:spLocks noGrp="1"/>
          </p:cNvSpPr>
          <p:nvPr>
            <p:ph idx="1"/>
          </p:nvPr>
        </p:nvSpPr>
        <p:spPr/>
        <p:txBody>
          <a:bodyPr>
            <a:normAutofit fontScale="92500" lnSpcReduction="20000"/>
          </a:bodyPr>
          <a:lstStyle/>
          <a:p>
            <a:pPr algn="just"/>
            <a:r>
              <a:rPr lang="en-US" b="1" i="0" dirty="0">
                <a:solidFill>
                  <a:srgbClr val="242424"/>
                </a:solidFill>
                <a:effectLst/>
                <a:highlight>
                  <a:srgbClr val="FFFFFF"/>
                </a:highlight>
                <a:latin typeface="source-serif-pro"/>
              </a:rPr>
              <a:t>If the new data set is small and similar to the original training data</a:t>
            </a:r>
            <a:r>
              <a:rPr lang="en-US" b="0" i="0" dirty="0">
                <a:solidFill>
                  <a:srgbClr val="242424"/>
                </a:solidFill>
                <a:effectLst/>
                <a:highlight>
                  <a:srgbClr val="FFFFFF"/>
                </a:highlight>
                <a:latin typeface="source-serif-pro"/>
              </a:rPr>
              <a:t>:</a:t>
            </a:r>
          </a:p>
          <a:p>
            <a:pPr algn="just">
              <a:buFont typeface="Arial" panose="020B0604020202020204" pitchFamily="34" charset="0"/>
              <a:buChar char="•"/>
            </a:pPr>
            <a:r>
              <a:rPr lang="en-US" b="0" i="0" dirty="0">
                <a:solidFill>
                  <a:srgbClr val="242424"/>
                </a:solidFill>
                <a:effectLst/>
                <a:highlight>
                  <a:srgbClr val="FFFFFF"/>
                </a:highlight>
                <a:latin typeface="source-serif-pro"/>
              </a:rPr>
              <a:t>remove the end of the fully connected neural network</a:t>
            </a:r>
          </a:p>
          <a:p>
            <a:pPr algn="just">
              <a:buFont typeface="Arial" panose="020B0604020202020204" pitchFamily="34" charset="0"/>
              <a:buChar char="•"/>
            </a:pPr>
            <a:r>
              <a:rPr lang="en-US" b="0" i="0" dirty="0">
                <a:solidFill>
                  <a:srgbClr val="242424"/>
                </a:solidFill>
                <a:effectLst/>
                <a:highlight>
                  <a:srgbClr val="FFFFFF"/>
                </a:highlight>
                <a:latin typeface="source-serif-pro"/>
              </a:rPr>
              <a:t>add a new fully-connected layer that has an output dimension equal to the number of classes in the new data set.</a:t>
            </a:r>
          </a:p>
          <a:p>
            <a:pPr algn="just">
              <a:buFont typeface="Arial" panose="020B0604020202020204" pitchFamily="34" charset="0"/>
              <a:buChar char="•"/>
            </a:pPr>
            <a:r>
              <a:rPr lang="en-US" b="0" i="0" dirty="0">
                <a:solidFill>
                  <a:srgbClr val="242424"/>
                </a:solidFill>
                <a:effectLst/>
                <a:highlight>
                  <a:srgbClr val="FFFFFF"/>
                </a:highlight>
                <a:latin typeface="source-serif-pro"/>
              </a:rPr>
              <a:t>randomize the weights of the new fully connected layer;</a:t>
            </a:r>
          </a:p>
          <a:p>
            <a:pPr algn="just">
              <a:buFont typeface="Arial" panose="020B0604020202020204" pitchFamily="34" charset="0"/>
              <a:buChar char="•"/>
            </a:pPr>
            <a:r>
              <a:rPr lang="en-US" b="0" i="0" dirty="0">
                <a:solidFill>
                  <a:srgbClr val="242424"/>
                </a:solidFill>
                <a:effectLst/>
                <a:highlight>
                  <a:srgbClr val="FFFFFF"/>
                </a:highlight>
                <a:latin typeface="source-serif-pro"/>
              </a:rPr>
              <a:t>freeze all the weights from the pre-trained network</a:t>
            </a:r>
          </a:p>
          <a:p>
            <a:pPr algn="just">
              <a:buFont typeface="Arial" panose="020B0604020202020204" pitchFamily="34" charset="0"/>
              <a:buChar char="•"/>
            </a:pPr>
            <a:r>
              <a:rPr lang="en-US" b="0" i="0" dirty="0">
                <a:solidFill>
                  <a:srgbClr val="242424"/>
                </a:solidFill>
                <a:effectLst/>
                <a:highlight>
                  <a:srgbClr val="FFFFFF"/>
                </a:highlight>
                <a:latin typeface="source-serif-pro"/>
              </a:rPr>
              <a:t>train the network to update the weights of the new fully connected layer</a:t>
            </a:r>
          </a:p>
          <a:p>
            <a:pPr algn="just"/>
            <a:r>
              <a:rPr lang="en-US" b="0" i="0" dirty="0">
                <a:solidFill>
                  <a:srgbClr val="242424"/>
                </a:solidFill>
                <a:effectLst/>
                <a:highlight>
                  <a:srgbClr val="FFFFFF"/>
                </a:highlight>
                <a:latin typeface="source-serif-pro"/>
              </a:rPr>
              <a:t>The whole CNN layers of the pre-trained models are kept constant </a:t>
            </a:r>
            <a:r>
              <a:rPr lang="en-US" b="0" i="0" dirty="0" err="1">
                <a:solidFill>
                  <a:srgbClr val="242424"/>
                </a:solidFill>
                <a:effectLst/>
                <a:highlight>
                  <a:srgbClr val="FFFFFF"/>
                </a:highlight>
                <a:latin typeface="source-serif-pro"/>
              </a:rPr>
              <a:t>ie</a:t>
            </a:r>
            <a:r>
              <a:rPr lang="en-US" b="0" i="0" dirty="0">
                <a:solidFill>
                  <a:srgbClr val="242424"/>
                </a:solidFill>
                <a:effectLst/>
                <a:highlight>
                  <a:srgbClr val="FFFFFF"/>
                </a:highlight>
                <a:latin typeface="source-serif-pro"/>
              </a:rPr>
              <a:t> froze because the images are similar and they would contain higher-level features. However, this approach has a tendency of overfitting our small dataset. Thus, the weights of the original pre-trained model are held constant and not retrained.</a:t>
            </a:r>
          </a:p>
          <a:p>
            <a:endParaRPr lang="en-IN" dirty="0"/>
          </a:p>
        </p:txBody>
      </p:sp>
    </p:spTree>
    <p:extLst>
      <p:ext uri="{BB962C8B-B14F-4D97-AF65-F5344CB8AC3E}">
        <p14:creationId xmlns:p14="http://schemas.microsoft.com/office/powerpoint/2010/main" val="3504456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DA76D-D5A9-49A6-E46A-57A6C37F560F}"/>
              </a:ext>
            </a:extLst>
          </p:cNvPr>
          <p:cNvSpPr>
            <a:spLocks noGrp="1"/>
          </p:cNvSpPr>
          <p:nvPr>
            <p:ph type="title"/>
          </p:nvPr>
        </p:nvSpPr>
        <p:spPr/>
        <p:txBody>
          <a:bodyPr/>
          <a:lstStyle/>
          <a:p>
            <a:endParaRPr lang="en-IN"/>
          </a:p>
        </p:txBody>
      </p:sp>
      <p:pic>
        <p:nvPicPr>
          <p:cNvPr id="4098" name="Picture 2">
            <a:extLst>
              <a:ext uri="{FF2B5EF4-FFF2-40B4-BE49-F238E27FC236}">
                <a16:creationId xmlns:a16="http://schemas.microsoft.com/office/drawing/2014/main" id="{C9730B9B-BFC4-E587-5EE7-69DAA18C27A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90075" y="1825625"/>
            <a:ext cx="781185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55362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A5374-5BC3-B0FD-CA5A-A4DA106066E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C8773D2-1985-6124-AA4F-3CAB1B4AD47F}"/>
              </a:ext>
            </a:extLst>
          </p:cNvPr>
          <p:cNvSpPr>
            <a:spLocks noGrp="1"/>
          </p:cNvSpPr>
          <p:nvPr>
            <p:ph idx="1"/>
          </p:nvPr>
        </p:nvSpPr>
        <p:spPr/>
        <p:txBody>
          <a:bodyPr>
            <a:normAutofit fontScale="77500" lnSpcReduction="20000"/>
          </a:bodyPr>
          <a:lstStyle/>
          <a:p>
            <a:pPr algn="just"/>
            <a:r>
              <a:rPr lang="en-US" b="1" i="0" dirty="0">
                <a:solidFill>
                  <a:srgbClr val="242424"/>
                </a:solidFill>
                <a:effectLst/>
                <a:highlight>
                  <a:srgbClr val="FFFFFF"/>
                </a:highlight>
              </a:rPr>
              <a:t>If the new data set is small and different from the original training data, the approach is as follows</a:t>
            </a:r>
            <a:r>
              <a:rPr lang="en-US" b="0" i="0" dirty="0">
                <a:solidFill>
                  <a:srgbClr val="242424"/>
                </a:solidFill>
                <a:effectLst/>
                <a:highlight>
                  <a:srgbClr val="FFFFFF"/>
                </a:highlight>
              </a:rPr>
              <a:t>:</a:t>
            </a:r>
          </a:p>
          <a:p>
            <a:pPr algn="just">
              <a:buFont typeface="Arial" panose="020B0604020202020204" pitchFamily="34" charset="0"/>
              <a:buChar char="•"/>
            </a:pPr>
            <a:r>
              <a:rPr lang="en-US" b="0" i="0" dirty="0">
                <a:solidFill>
                  <a:srgbClr val="242424"/>
                </a:solidFill>
                <a:effectLst/>
                <a:highlight>
                  <a:srgbClr val="FFFFFF"/>
                </a:highlight>
              </a:rPr>
              <a:t>we remove the end of the fully connected neural network and some CNN layers at the end of the network.</a:t>
            </a:r>
          </a:p>
          <a:p>
            <a:pPr algn="just">
              <a:buFont typeface="Arial" panose="020B0604020202020204" pitchFamily="34" charset="0"/>
              <a:buChar char="•"/>
            </a:pPr>
            <a:r>
              <a:rPr lang="en-US" b="0" i="0" dirty="0">
                <a:solidFill>
                  <a:srgbClr val="242424"/>
                </a:solidFill>
                <a:effectLst/>
                <a:highlight>
                  <a:srgbClr val="FFFFFF"/>
                </a:highlight>
              </a:rPr>
              <a:t>add a new fully-connected layer that has an output dimension equal to the number of classes in the new data set.</a:t>
            </a:r>
          </a:p>
          <a:p>
            <a:pPr algn="just">
              <a:buFont typeface="Arial" panose="020B0604020202020204" pitchFamily="34" charset="0"/>
              <a:buChar char="•"/>
            </a:pPr>
            <a:r>
              <a:rPr lang="en-US" b="0" i="0" dirty="0">
                <a:solidFill>
                  <a:srgbClr val="242424"/>
                </a:solidFill>
                <a:effectLst/>
                <a:highlight>
                  <a:srgbClr val="FFFFFF"/>
                </a:highlight>
              </a:rPr>
              <a:t>randomize the weights of the new fully connected layer;</a:t>
            </a:r>
          </a:p>
          <a:p>
            <a:pPr algn="just">
              <a:buFont typeface="Arial" panose="020B0604020202020204" pitchFamily="34" charset="0"/>
              <a:buChar char="•"/>
            </a:pPr>
            <a:r>
              <a:rPr lang="en-US" b="0" i="0" dirty="0">
                <a:solidFill>
                  <a:srgbClr val="242424"/>
                </a:solidFill>
                <a:effectLst/>
                <a:highlight>
                  <a:srgbClr val="FFFFFF"/>
                </a:highlight>
              </a:rPr>
              <a:t>freeze all the weights from the remaining pre-trained CNN network</a:t>
            </a:r>
          </a:p>
          <a:p>
            <a:pPr algn="just">
              <a:buFont typeface="Arial" panose="020B0604020202020204" pitchFamily="34" charset="0"/>
              <a:buChar char="•"/>
            </a:pPr>
            <a:r>
              <a:rPr lang="en-US" b="0" i="0" dirty="0">
                <a:solidFill>
                  <a:srgbClr val="242424"/>
                </a:solidFill>
                <a:effectLst/>
                <a:highlight>
                  <a:srgbClr val="FFFFFF"/>
                </a:highlight>
              </a:rPr>
              <a:t>train the network to update the weights of the new fully connected layer</a:t>
            </a:r>
          </a:p>
          <a:p>
            <a:pPr algn="just"/>
            <a:r>
              <a:rPr lang="en-US" b="0" i="0" dirty="0">
                <a:solidFill>
                  <a:srgbClr val="242424"/>
                </a:solidFill>
                <a:effectLst/>
                <a:highlight>
                  <a:srgbClr val="FFFFFF"/>
                </a:highlight>
              </a:rPr>
              <a:t>In this case, we note that the dataset is small but different. Because our datasets are images, we leave the beginning of the network and remove the CNN layer that extracts higher features just prior to the fully connected layers. However, this approach also has a tendency of being overfitting our small dataset. Thus, the weights of the original pre-trained model are held constant and not retrained.</a:t>
            </a:r>
          </a:p>
          <a:p>
            <a:endParaRPr lang="en-IN" dirty="0"/>
          </a:p>
        </p:txBody>
      </p:sp>
    </p:spTree>
    <p:extLst>
      <p:ext uri="{BB962C8B-B14F-4D97-AF65-F5344CB8AC3E}">
        <p14:creationId xmlns:p14="http://schemas.microsoft.com/office/powerpoint/2010/main" val="1886201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F6998-31FF-A857-7FC8-1AC7BA4E0D70}"/>
              </a:ext>
            </a:extLst>
          </p:cNvPr>
          <p:cNvSpPr>
            <a:spLocks noGrp="1"/>
          </p:cNvSpPr>
          <p:nvPr>
            <p:ph type="title"/>
          </p:nvPr>
        </p:nvSpPr>
        <p:spPr/>
        <p:txBody>
          <a:bodyPr/>
          <a:lstStyle/>
          <a:p>
            <a:r>
              <a:rPr lang="en-IN" b="1" dirty="0"/>
              <a:t>Introduction to transfer learning</a:t>
            </a:r>
          </a:p>
        </p:txBody>
      </p:sp>
      <p:sp>
        <p:nvSpPr>
          <p:cNvPr id="3" name="Content Placeholder 2">
            <a:extLst>
              <a:ext uri="{FF2B5EF4-FFF2-40B4-BE49-F238E27FC236}">
                <a16:creationId xmlns:a16="http://schemas.microsoft.com/office/drawing/2014/main" id="{55607A63-A8C6-6812-906F-C1CC1C2DBC8D}"/>
              </a:ext>
            </a:extLst>
          </p:cNvPr>
          <p:cNvSpPr>
            <a:spLocks noGrp="1"/>
          </p:cNvSpPr>
          <p:nvPr>
            <p:ph idx="1"/>
          </p:nvPr>
        </p:nvSpPr>
        <p:spPr/>
        <p:txBody>
          <a:bodyPr>
            <a:noAutofit/>
          </a:bodyPr>
          <a:lstStyle/>
          <a:p>
            <a:pPr algn="just"/>
            <a:r>
              <a:rPr lang="en-US" sz="2400" b="0" i="0" dirty="0">
                <a:solidFill>
                  <a:srgbClr val="273239"/>
                </a:solidFill>
                <a:effectLst/>
                <a:highlight>
                  <a:srgbClr val="FFFFFF"/>
                </a:highlight>
              </a:rPr>
              <a:t>We, humans, are very good at applying the transfer of knowledge between tasks. </a:t>
            </a:r>
          </a:p>
          <a:p>
            <a:pPr algn="just"/>
            <a:r>
              <a:rPr lang="en-US" sz="2400" b="0" i="0" dirty="0">
                <a:solidFill>
                  <a:srgbClr val="273239"/>
                </a:solidFill>
                <a:effectLst/>
                <a:highlight>
                  <a:srgbClr val="FFFFFF"/>
                </a:highlight>
              </a:rPr>
              <a:t>Similarly </a:t>
            </a:r>
            <a:r>
              <a:rPr lang="en-US" sz="2400" b="1" i="0" dirty="0">
                <a:solidFill>
                  <a:srgbClr val="273239"/>
                </a:solidFill>
                <a:effectLst/>
                <a:highlight>
                  <a:srgbClr val="FFFFFF"/>
                </a:highlight>
              </a:rPr>
              <a:t>Transfer learning is a smart method in machine learning where a model uses knowledge from one task to help with a different, but related, task</a:t>
            </a:r>
            <a:r>
              <a:rPr lang="en-US" sz="2400" b="0" i="0" dirty="0">
                <a:solidFill>
                  <a:srgbClr val="273239"/>
                </a:solidFill>
                <a:effectLst/>
                <a:highlight>
                  <a:srgbClr val="FFFFFF"/>
                </a:highlight>
              </a:rPr>
              <a:t>. </a:t>
            </a:r>
          </a:p>
          <a:p>
            <a:pPr algn="just"/>
            <a:r>
              <a:rPr lang="en-US" sz="2400" b="0" i="0" dirty="0">
                <a:solidFill>
                  <a:srgbClr val="273239"/>
                </a:solidFill>
                <a:effectLst/>
                <a:highlight>
                  <a:srgbClr val="FFFFFF"/>
                </a:highlight>
              </a:rPr>
              <a:t>Instead of learning from zero, the model uses what it already knows to solve new problems faster and better.</a:t>
            </a:r>
          </a:p>
          <a:p>
            <a:pPr algn="just"/>
            <a:r>
              <a:rPr lang="en-US" sz="2400" b="1" i="0" dirty="0">
                <a:solidFill>
                  <a:srgbClr val="273239"/>
                </a:solidFill>
                <a:effectLst/>
                <a:highlight>
                  <a:srgbClr val="FFFFFF"/>
                </a:highlight>
              </a:rPr>
              <a:t>Transfer learning is making a big impact in areas like understanding language and recognizing images</a:t>
            </a:r>
          </a:p>
          <a:p>
            <a:pPr algn="just"/>
            <a:r>
              <a:rPr lang="en-US" sz="2400" dirty="0"/>
              <a:t>Transfer learning involves applying knowledge gained in one domain to another. In deep learning, pre-trained models are fine-tuned for new tasks, reducing the need for extensive data and training time.</a:t>
            </a:r>
          </a:p>
          <a:p>
            <a:pPr algn="just"/>
            <a:r>
              <a:rPr lang="en-US" sz="2400" dirty="0"/>
              <a:t>For example, if you trained a simple classifier to predict whether an image contains a backpack, you could use the knowledge that the model gained during its training to recognize other objects like sunglasses.</a:t>
            </a:r>
            <a:endParaRPr lang="en-IN" sz="2400" dirty="0"/>
          </a:p>
        </p:txBody>
      </p:sp>
    </p:spTree>
    <p:extLst>
      <p:ext uri="{BB962C8B-B14F-4D97-AF65-F5344CB8AC3E}">
        <p14:creationId xmlns:p14="http://schemas.microsoft.com/office/powerpoint/2010/main" val="989831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5C5FB-5F29-B797-CAD7-30B0AAEC580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9F96695-158D-A3C9-B89A-F808B3B441CF}"/>
              </a:ext>
            </a:extLst>
          </p:cNvPr>
          <p:cNvSpPr>
            <a:spLocks noGrp="1"/>
          </p:cNvSpPr>
          <p:nvPr>
            <p:ph idx="1"/>
          </p:nvPr>
        </p:nvSpPr>
        <p:spPr/>
        <p:txBody>
          <a:bodyPr>
            <a:normAutofit fontScale="92500" lnSpcReduction="10000"/>
          </a:bodyPr>
          <a:lstStyle/>
          <a:p>
            <a:pPr algn="just"/>
            <a:r>
              <a:rPr lang="en-US" b="1" i="0" dirty="0">
                <a:solidFill>
                  <a:srgbClr val="242424"/>
                </a:solidFill>
                <a:effectLst/>
                <a:highlight>
                  <a:srgbClr val="FFFFFF"/>
                </a:highlight>
                <a:latin typeface="source-serif-pro"/>
              </a:rPr>
              <a:t>If the new data set is large and similar to the original training data, the approach is as follows:</a:t>
            </a:r>
          </a:p>
          <a:p>
            <a:pPr algn="just">
              <a:buFont typeface="Arial" panose="020B0604020202020204" pitchFamily="34" charset="0"/>
              <a:buChar char="•"/>
            </a:pPr>
            <a:r>
              <a:rPr lang="en-US" b="0" i="0" dirty="0">
                <a:solidFill>
                  <a:srgbClr val="242424"/>
                </a:solidFill>
                <a:effectLst/>
                <a:highlight>
                  <a:srgbClr val="FFFFFF"/>
                </a:highlight>
                <a:latin typeface="source-serif-pro"/>
              </a:rPr>
              <a:t>remove the end of the fully connected neural network</a:t>
            </a:r>
          </a:p>
          <a:p>
            <a:pPr algn="just">
              <a:buFont typeface="Arial" panose="020B0604020202020204" pitchFamily="34" charset="0"/>
              <a:buChar char="•"/>
            </a:pPr>
            <a:r>
              <a:rPr lang="en-US" b="0" i="0" dirty="0">
                <a:solidFill>
                  <a:srgbClr val="242424"/>
                </a:solidFill>
                <a:effectLst/>
                <a:highlight>
                  <a:srgbClr val="FFFFFF"/>
                </a:highlight>
                <a:latin typeface="source-serif-pro"/>
              </a:rPr>
              <a:t>add a new fully-connected layer that has an output dimension equal to the number of classes in the new data set.</a:t>
            </a:r>
          </a:p>
          <a:p>
            <a:pPr algn="just">
              <a:buFont typeface="Arial" panose="020B0604020202020204" pitchFamily="34" charset="0"/>
              <a:buChar char="•"/>
            </a:pPr>
            <a:r>
              <a:rPr lang="en-US" b="0" i="0" dirty="0">
                <a:solidFill>
                  <a:srgbClr val="242424"/>
                </a:solidFill>
                <a:effectLst/>
                <a:highlight>
                  <a:srgbClr val="FFFFFF"/>
                </a:highlight>
                <a:latin typeface="source-serif-pro"/>
              </a:rPr>
              <a:t>randomize the weights of the new fully connected layer;</a:t>
            </a:r>
          </a:p>
          <a:p>
            <a:pPr algn="just">
              <a:buFont typeface="Arial" panose="020B0604020202020204" pitchFamily="34" charset="0"/>
              <a:buChar char="•"/>
            </a:pPr>
            <a:r>
              <a:rPr lang="en-US" b="0" i="0" dirty="0">
                <a:solidFill>
                  <a:srgbClr val="242424"/>
                </a:solidFill>
                <a:effectLst/>
                <a:highlight>
                  <a:srgbClr val="FFFFFF"/>
                </a:highlight>
                <a:latin typeface="source-serif-pro"/>
              </a:rPr>
              <a:t>initialize the weights from the pre-trained network</a:t>
            </a:r>
          </a:p>
          <a:p>
            <a:pPr algn="just">
              <a:buFont typeface="Arial" panose="020B0604020202020204" pitchFamily="34" charset="0"/>
              <a:buChar char="•"/>
            </a:pPr>
            <a:r>
              <a:rPr lang="en-US" b="0" i="0" dirty="0">
                <a:solidFill>
                  <a:srgbClr val="242424"/>
                </a:solidFill>
                <a:effectLst/>
                <a:highlight>
                  <a:srgbClr val="FFFFFF"/>
                </a:highlight>
                <a:latin typeface="source-serif-pro"/>
              </a:rPr>
              <a:t>train the network to update the weights of the new fully connected layer</a:t>
            </a:r>
          </a:p>
          <a:p>
            <a:pPr algn="just"/>
            <a:r>
              <a:rPr lang="en-US" b="0" i="0" dirty="0">
                <a:solidFill>
                  <a:srgbClr val="242424"/>
                </a:solidFill>
                <a:effectLst/>
                <a:highlight>
                  <a:srgbClr val="FFFFFF"/>
                </a:highlight>
                <a:latin typeface="source-serif-pro"/>
              </a:rPr>
              <a:t>Since the new dataset is similar to original training data, the higher layer features are not removed from the pre-trained network. Overfitting is not a potential problem; therefore, we can re-train all of the weights.</a:t>
            </a:r>
          </a:p>
          <a:p>
            <a:endParaRPr lang="en-IN" dirty="0"/>
          </a:p>
        </p:txBody>
      </p:sp>
    </p:spTree>
    <p:extLst>
      <p:ext uri="{BB962C8B-B14F-4D97-AF65-F5344CB8AC3E}">
        <p14:creationId xmlns:p14="http://schemas.microsoft.com/office/powerpoint/2010/main" val="1740320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2F33A-DDCD-D15E-77A3-7F3C92BF569A}"/>
              </a:ext>
            </a:extLst>
          </p:cNvPr>
          <p:cNvSpPr>
            <a:spLocks noGrp="1"/>
          </p:cNvSpPr>
          <p:nvPr>
            <p:ph type="title"/>
          </p:nvPr>
        </p:nvSpPr>
        <p:spPr/>
        <p:txBody>
          <a:bodyPr/>
          <a:lstStyle/>
          <a:p>
            <a:endParaRPr lang="en-IN"/>
          </a:p>
        </p:txBody>
      </p:sp>
      <p:pic>
        <p:nvPicPr>
          <p:cNvPr id="5122" name="Picture 2">
            <a:extLst>
              <a:ext uri="{FF2B5EF4-FFF2-40B4-BE49-F238E27FC236}">
                <a16:creationId xmlns:a16="http://schemas.microsoft.com/office/drawing/2014/main" id="{8C3A6A1A-2E8C-00AC-1A5A-47BE0D2DA2E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08557" y="1825625"/>
            <a:ext cx="817488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652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5D2D9-8FE0-CD51-7559-658BFE17B4E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0983735-00CD-70F0-5A1A-0CA47F810581}"/>
              </a:ext>
            </a:extLst>
          </p:cNvPr>
          <p:cNvSpPr>
            <a:spLocks noGrp="1"/>
          </p:cNvSpPr>
          <p:nvPr>
            <p:ph idx="1"/>
          </p:nvPr>
        </p:nvSpPr>
        <p:spPr/>
        <p:txBody>
          <a:bodyPr>
            <a:normAutofit fontScale="92500"/>
          </a:bodyPr>
          <a:lstStyle/>
          <a:p>
            <a:pPr algn="just"/>
            <a:r>
              <a:rPr lang="en-US" b="1" i="0" dirty="0">
                <a:solidFill>
                  <a:srgbClr val="242424"/>
                </a:solidFill>
                <a:effectLst/>
                <a:highlight>
                  <a:srgbClr val="FFFFFF"/>
                </a:highlight>
                <a:latin typeface="source-serif-pro"/>
              </a:rPr>
              <a:t>If the new data set is large and different from the original training data, the approach is as follows:</a:t>
            </a:r>
          </a:p>
          <a:p>
            <a:pPr algn="just">
              <a:buFont typeface="Arial" panose="020B0604020202020204" pitchFamily="34" charset="0"/>
              <a:buChar char="•"/>
            </a:pPr>
            <a:r>
              <a:rPr lang="en-US" b="0" i="0" dirty="0">
                <a:solidFill>
                  <a:srgbClr val="242424"/>
                </a:solidFill>
                <a:effectLst/>
                <a:highlight>
                  <a:srgbClr val="FFFFFF"/>
                </a:highlight>
                <a:latin typeface="source-serif-pro"/>
              </a:rPr>
              <a:t>remove the end of the fully connected neural network and add a new fully-connected layer that has an output dimension equal to the number of classes in the new data set.</a:t>
            </a:r>
          </a:p>
          <a:p>
            <a:pPr algn="just">
              <a:buFont typeface="Arial" panose="020B0604020202020204" pitchFamily="34" charset="0"/>
              <a:buChar char="•"/>
            </a:pPr>
            <a:r>
              <a:rPr lang="en-US" b="0" i="0" dirty="0">
                <a:solidFill>
                  <a:srgbClr val="242424"/>
                </a:solidFill>
                <a:effectLst/>
                <a:highlight>
                  <a:srgbClr val="FFFFFF"/>
                </a:highlight>
                <a:latin typeface="source-serif-pro"/>
              </a:rPr>
              <a:t>randomize the weights of the new fully connected layer and </a:t>
            </a:r>
            <a:r>
              <a:rPr lang="en-US" b="1" i="0" dirty="0">
                <a:solidFill>
                  <a:srgbClr val="242424"/>
                </a:solidFill>
                <a:effectLst/>
                <a:highlight>
                  <a:srgbClr val="FFFFFF"/>
                </a:highlight>
                <a:latin typeface="source-serif-pro"/>
              </a:rPr>
              <a:t>initialize the weights with random weights</a:t>
            </a:r>
            <a:endParaRPr lang="en-US" b="0" i="0" dirty="0">
              <a:solidFill>
                <a:srgbClr val="242424"/>
              </a:solidFill>
              <a:effectLst/>
              <a:highlight>
                <a:srgbClr val="FFFFFF"/>
              </a:highlight>
              <a:latin typeface="source-serif-pro"/>
            </a:endParaRPr>
          </a:p>
          <a:p>
            <a:pPr algn="just">
              <a:buFont typeface="Arial" panose="020B0604020202020204" pitchFamily="34" charset="0"/>
              <a:buChar char="•"/>
            </a:pPr>
            <a:r>
              <a:rPr lang="en-US" b="0" i="0" dirty="0">
                <a:solidFill>
                  <a:srgbClr val="242424"/>
                </a:solidFill>
                <a:effectLst/>
                <a:highlight>
                  <a:srgbClr val="FFFFFF"/>
                </a:highlight>
                <a:latin typeface="source-serif-pro"/>
              </a:rPr>
              <a:t>train the network to update the weights of the new fully connected layer</a:t>
            </a:r>
          </a:p>
          <a:p>
            <a:pPr algn="just"/>
            <a:r>
              <a:rPr lang="en-US" b="0" i="0" dirty="0">
                <a:solidFill>
                  <a:srgbClr val="242424"/>
                </a:solidFill>
                <a:effectLst/>
                <a:highlight>
                  <a:srgbClr val="FFFFFF"/>
                </a:highlight>
                <a:latin typeface="source-serif-pro"/>
              </a:rPr>
              <a:t>In this case, the CNN layers are mostly retrained from scratch. But we could as well initialize it with the pre-trained weights.</a:t>
            </a:r>
          </a:p>
          <a:p>
            <a:endParaRPr lang="en-IN" dirty="0"/>
          </a:p>
        </p:txBody>
      </p:sp>
    </p:spTree>
    <p:extLst>
      <p:ext uri="{BB962C8B-B14F-4D97-AF65-F5344CB8AC3E}">
        <p14:creationId xmlns:p14="http://schemas.microsoft.com/office/powerpoint/2010/main" val="35243118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2233A-0145-6E8D-34D8-0EF2851F929B}"/>
              </a:ext>
            </a:extLst>
          </p:cNvPr>
          <p:cNvSpPr>
            <a:spLocks noGrp="1"/>
          </p:cNvSpPr>
          <p:nvPr>
            <p:ph type="title"/>
          </p:nvPr>
        </p:nvSpPr>
        <p:spPr/>
        <p:txBody>
          <a:bodyPr/>
          <a:lstStyle/>
          <a:p>
            <a:endParaRPr lang="en-IN"/>
          </a:p>
        </p:txBody>
      </p:sp>
      <p:pic>
        <p:nvPicPr>
          <p:cNvPr id="6146" name="Picture 2">
            <a:extLst>
              <a:ext uri="{FF2B5EF4-FFF2-40B4-BE49-F238E27FC236}">
                <a16:creationId xmlns:a16="http://schemas.microsoft.com/office/drawing/2014/main" id="{3DE24123-B2B7-59A8-8AD8-39AC87181E5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43743" y="1825625"/>
            <a:ext cx="8104513"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70240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5BD10-4DA6-58B2-E7B2-C5CC8F9D5D7A}"/>
              </a:ext>
            </a:extLst>
          </p:cNvPr>
          <p:cNvSpPr>
            <a:spLocks noGrp="1"/>
          </p:cNvSpPr>
          <p:nvPr>
            <p:ph type="title"/>
          </p:nvPr>
        </p:nvSpPr>
        <p:spPr/>
        <p:txBody>
          <a:bodyPr/>
          <a:lstStyle/>
          <a:p>
            <a:r>
              <a:rPr lang="en-US" b="1" dirty="0"/>
              <a:t>Difference between transfer learning and fine-tuning</a:t>
            </a:r>
            <a:endParaRPr lang="en-IN" b="1" dirty="0"/>
          </a:p>
        </p:txBody>
      </p:sp>
      <p:sp>
        <p:nvSpPr>
          <p:cNvPr id="3" name="Content Placeholder 2">
            <a:extLst>
              <a:ext uri="{FF2B5EF4-FFF2-40B4-BE49-F238E27FC236}">
                <a16:creationId xmlns:a16="http://schemas.microsoft.com/office/drawing/2014/main" id="{5FDFAA72-3972-61CA-32C9-30ECEEBDF2EC}"/>
              </a:ext>
            </a:extLst>
          </p:cNvPr>
          <p:cNvSpPr>
            <a:spLocks noGrp="1"/>
          </p:cNvSpPr>
          <p:nvPr>
            <p:ph idx="1"/>
          </p:nvPr>
        </p:nvSpPr>
        <p:spPr/>
        <p:txBody>
          <a:bodyPr/>
          <a:lstStyle/>
          <a:p>
            <a:pPr algn="just"/>
            <a:r>
              <a:rPr lang="en-US" dirty="0"/>
              <a:t>Fine-tuning is an optional step in transfer learning. Fine-tuning will usually improve the performance of the model. However, since it has  to retrain the entire model, it will likely overfit. </a:t>
            </a:r>
          </a:p>
          <a:p>
            <a:pPr algn="just"/>
            <a:r>
              <a:rPr lang="en-US" dirty="0"/>
              <a:t>Overfitting is avoidable. Just retrain the model or part of it using a low learning rate. This is important because it prevents significant updates to the gradient. </a:t>
            </a:r>
          </a:p>
          <a:p>
            <a:pPr algn="just"/>
            <a:r>
              <a:rPr lang="en-US" dirty="0"/>
              <a:t>These updates result in poor performance. Using a callback to stop the training process when the model has stopped improving is also helpful. </a:t>
            </a:r>
            <a:endParaRPr lang="en-IN" dirty="0"/>
          </a:p>
        </p:txBody>
      </p:sp>
    </p:spTree>
    <p:extLst>
      <p:ext uri="{BB962C8B-B14F-4D97-AF65-F5344CB8AC3E}">
        <p14:creationId xmlns:p14="http://schemas.microsoft.com/office/powerpoint/2010/main" val="187935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AAE1F-9DC8-2A2D-54A1-C9D3CB543800}"/>
              </a:ext>
            </a:extLst>
          </p:cNvPr>
          <p:cNvSpPr>
            <a:spLocks noGrp="1"/>
          </p:cNvSpPr>
          <p:nvPr>
            <p:ph type="title"/>
          </p:nvPr>
        </p:nvSpPr>
        <p:spPr/>
        <p:txBody>
          <a:bodyPr/>
          <a:lstStyle/>
          <a:p>
            <a:endParaRPr lang="en-IN"/>
          </a:p>
        </p:txBody>
      </p:sp>
      <p:pic>
        <p:nvPicPr>
          <p:cNvPr id="2050" name="Picture 2">
            <a:extLst>
              <a:ext uri="{FF2B5EF4-FFF2-40B4-BE49-F238E27FC236}">
                <a16:creationId xmlns:a16="http://schemas.microsoft.com/office/drawing/2014/main" id="{034BAE95-0F0E-CBEA-C399-22AA86B8131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67012" y="2258219"/>
            <a:ext cx="6657975" cy="3486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0792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CF163-DB3D-18DD-B5DF-87C6594D868F}"/>
              </a:ext>
            </a:extLst>
          </p:cNvPr>
          <p:cNvSpPr>
            <a:spLocks noGrp="1"/>
          </p:cNvSpPr>
          <p:nvPr>
            <p:ph type="title"/>
          </p:nvPr>
        </p:nvSpPr>
        <p:spPr/>
        <p:txBody>
          <a:bodyPr/>
          <a:lstStyle/>
          <a:p>
            <a:r>
              <a:rPr lang="en-US" b="1" i="0" dirty="0">
                <a:solidFill>
                  <a:srgbClr val="1F1F1F"/>
                </a:solidFill>
                <a:effectLst/>
                <a:latin typeface="Google Sans"/>
              </a:rPr>
              <a:t>Transfer Learning Process</a:t>
            </a:r>
            <a:endParaRPr lang="en-IN" dirty="0"/>
          </a:p>
        </p:txBody>
      </p:sp>
      <p:sp>
        <p:nvSpPr>
          <p:cNvPr id="3" name="Content Placeholder 2">
            <a:extLst>
              <a:ext uri="{FF2B5EF4-FFF2-40B4-BE49-F238E27FC236}">
                <a16:creationId xmlns:a16="http://schemas.microsoft.com/office/drawing/2014/main" id="{46F49CEE-FACA-4675-B0E9-CCCD161EB9E8}"/>
              </a:ext>
            </a:extLst>
          </p:cNvPr>
          <p:cNvSpPr>
            <a:spLocks noGrp="1"/>
          </p:cNvSpPr>
          <p:nvPr>
            <p:ph idx="1"/>
          </p:nvPr>
        </p:nvSpPr>
        <p:spPr/>
        <p:txBody>
          <a:bodyPr/>
          <a:lstStyle/>
          <a:p>
            <a:pPr algn="just">
              <a:buFont typeface="+mj-lt"/>
              <a:buAutoNum type="arabicPeriod"/>
            </a:pPr>
            <a:r>
              <a:rPr lang="en-US" b="0" i="0" dirty="0">
                <a:solidFill>
                  <a:srgbClr val="1F1F1F"/>
                </a:solidFill>
                <a:effectLst/>
                <a:latin typeface="Google Sans"/>
              </a:rPr>
              <a:t>Obtain pre-trained model. The first step is to choose the pre-trained model we would like to keep as the base of our training, depending on the task.</a:t>
            </a:r>
          </a:p>
          <a:p>
            <a:pPr algn="just">
              <a:buFont typeface="+mj-lt"/>
              <a:buAutoNum type="arabicPeriod"/>
            </a:pPr>
            <a:r>
              <a:rPr lang="en-US" b="0" i="0" dirty="0">
                <a:solidFill>
                  <a:srgbClr val="1F1F1F"/>
                </a:solidFill>
                <a:effectLst/>
                <a:latin typeface="Google Sans"/>
              </a:rPr>
              <a:t>Create a base model.</a:t>
            </a:r>
          </a:p>
          <a:p>
            <a:pPr algn="just">
              <a:buFont typeface="+mj-lt"/>
              <a:buAutoNum type="arabicPeriod"/>
            </a:pPr>
            <a:r>
              <a:rPr lang="en-US" b="0" i="0" dirty="0">
                <a:solidFill>
                  <a:srgbClr val="1F1F1F"/>
                </a:solidFill>
                <a:effectLst/>
                <a:latin typeface="Google Sans"/>
              </a:rPr>
              <a:t>Freeze layers.</a:t>
            </a:r>
          </a:p>
          <a:p>
            <a:pPr algn="just">
              <a:buFont typeface="+mj-lt"/>
              <a:buAutoNum type="arabicPeriod"/>
            </a:pPr>
            <a:r>
              <a:rPr lang="en-US" b="0" i="0" dirty="0">
                <a:solidFill>
                  <a:srgbClr val="1F1F1F"/>
                </a:solidFill>
                <a:effectLst/>
                <a:latin typeface="Google Sans"/>
              </a:rPr>
              <a:t>Add new trainable layers.</a:t>
            </a:r>
          </a:p>
          <a:p>
            <a:pPr algn="just">
              <a:buFont typeface="+mj-lt"/>
              <a:buAutoNum type="arabicPeriod"/>
            </a:pPr>
            <a:r>
              <a:rPr lang="en-US" b="0" i="0" dirty="0">
                <a:solidFill>
                  <a:srgbClr val="1F1F1F"/>
                </a:solidFill>
                <a:effectLst/>
                <a:latin typeface="Google Sans"/>
              </a:rPr>
              <a:t>Train the new layers.</a:t>
            </a:r>
          </a:p>
          <a:p>
            <a:pPr algn="just">
              <a:buFont typeface="+mj-lt"/>
              <a:buAutoNum type="arabicPeriod"/>
            </a:pPr>
            <a:r>
              <a:rPr lang="en-US" b="0" i="0" dirty="0">
                <a:solidFill>
                  <a:srgbClr val="1F1F1F"/>
                </a:solidFill>
                <a:effectLst/>
                <a:latin typeface="Google Sans"/>
              </a:rPr>
              <a:t>Fine-tune your model.</a:t>
            </a:r>
          </a:p>
          <a:p>
            <a:endParaRPr lang="en-IN" dirty="0"/>
          </a:p>
        </p:txBody>
      </p:sp>
    </p:spTree>
    <p:extLst>
      <p:ext uri="{BB962C8B-B14F-4D97-AF65-F5344CB8AC3E}">
        <p14:creationId xmlns:p14="http://schemas.microsoft.com/office/powerpoint/2010/main" val="40371825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B0E36-F4A5-1987-929A-B402A8918291}"/>
              </a:ext>
            </a:extLst>
          </p:cNvPr>
          <p:cNvSpPr>
            <a:spLocks noGrp="1"/>
          </p:cNvSpPr>
          <p:nvPr>
            <p:ph type="title"/>
          </p:nvPr>
        </p:nvSpPr>
        <p:spPr/>
        <p:txBody>
          <a:bodyPr/>
          <a:lstStyle/>
          <a:p>
            <a:endParaRPr lang="en-IN"/>
          </a:p>
        </p:txBody>
      </p:sp>
      <p:pic>
        <p:nvPicPr>
          <p:cNvPr id="3074" name="Picture 2" descr="What Is Transfer Learning? [Examples &amp; Newbie-Friendly Guide]">
            <a:extLst>
              <a:ext uri="{FF2B5EF4-FFF2-40B4-BE49-F238E27FC236}">
                <a16:creationId xmlns:a16="http://schemas.microsoft.com/office/drawing/2014/main" id="{26D1D033-AD7D-8DEB-3484-EF8A4C8EE0C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093221"/>
            <a:ext cx="10515600" cy="3816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39901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E4D4F-550B-C984-853E-E886CAAD0ED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7892A01-6686-0D4A-5624-CEA84D9DB407}"/>
              </a:ext>
            </a:extLst>
          </p:cNvPr>
          <p:cNvSpPr>
            <a:spLocks noGrp="1"/>
          </p:cNvSpPr>
          <p:nvPr>
            <p:ph idx="1"/>
          </p:nvPr>
        </p:nvSpPr>
        <p:spPr/>
        <p:txBody>
          <a:bodyPr>
            <a:normAutofit fontScale="92500" lnSpcReduction="10000"/>
          </a:bodyPr>
          <a:lstStyle/>
          <a:p>
            <a:pPr marL="0" indent="0" algn="just">
              <a:buNone/>
            </a:pPr>
            <a:r>
              <a:rPr lang="en-US" b="1" dirty="0"/>
              <a:t>Step-1 Obtain the pre-trained model</a:t>
            </a:r>
          </a:p>
          <a:p>
            <a:pPr algn="just"/>
            <a:r>
              <a:rPr lang="en-US" dirty="0"/>
              <a:t>The first step is to get the pre-trained model that you would like to use for your problem. we would like to keep as the base of our training, depending on the task. Transfer learning requires a strong correlation between the knowledge of the pre-trained source model and the target task domain for them to be compatible.</a:t>
            </a:r>
          </a:p>
          <a:p>
            <a:pPr algn="just"/>
            <a:r>
              <a:rPr lang="en-US" b="0" i="0" dirty="0">
                <a:effectLst/>
              </a:rPr>
              <a:t>Here are some of the pre-trained models you can use:</a:t>
            </a:r>
          </a:p>
          <a:p>
            <a:pPr algn="just"/>
            <a:r>
              <a:rPr lang="en-US" b="1" i="0" dirty="0">
                <a:effectLst/>
              </a:rPr>
              <a:t>For </a:t>
            </a:r>
            <a:r>
              <a:rPr lang="en-US" b="1" i="0" strike="noStrike" dirty="0">
                <a:effectLst/>
                <a:hlinkClick r:id="rId2">
                  <a:extLst>
                    <a:ext uri="{A12FA001-AC4F-418D-AE19-62706E023703}">
                      <ahyp:hlinkClr xmlns:ahyp="http://schemas.microsoft.com/office/drawing/2018/hyperlinkcolor" val="tx"/>
                    </a:ext>
                  </a:extLst>
                </a:hlinkClick>
              </a:rPr>
              <a:t>computer vision:</a:t>
            </a:r>
            <a:endParaRPr lang="en-US" b="0" i="0" dirty="0">
              <a:effectLst/>
            </a:endParaRPr>
          </a:p>
          <a:p>
            <a:pPr algn="just">
              <a:buFont typeface="Arial" panose="020B0604020202020204" pitchFamily="34" charset="0"/>
              <a:buChar char="•"/>
            </a:pPr>
            <a:r>
              <a:rPr lang="en-US" b="0" i="0" dirty="0">
                <a:effectLst/>
              </a:rPr>
              <a:t>VGG-16, VGG-19,Inception V3, </a:t>
            </a:r>
            <a:r>
              <a:rPr lang="en-US" b="0" i="0" dirty="0" err="1">
                <a:effectLst/>
              </a:rPr>
              <a:t>Xceptio</a:t>
            </a:r>
            <a:r>
              <a:rPr lang="en-US" b="0" i="0" dirty="0">
                <a:effectLst/>
              </a:rPr>
              <a:t>, ResNet-50</a:t>
            </a:r>
          </a:p>
          <a:p>
            <a:pPr algn="just"/>
            <a:r>
              <a:rPr lang="en-US" b="1" i="0" dirty="0">
                <a:effectLst/>
              </a:rPr>
              <a:t>For NLP tasks:</a:t>
            </a:r>
            <a:endParaRPr lang="en-US" b="0" i="0" dirty="0">
              <a:effectLst/>
            </a:endParaRPr>
          </a:p>
          <a:p>
            <a:pPr algn="just">
              <a:buFont typeface="Arial" panose="020B0604020202020204" pitchFamily="34" charset="0"/>
              <a:buChar char="•"/>
            </a:pPr>
            <a:r>
              <a:rPr lang="en-US" b="0" i="0" dirty="0">
                <a:effectLst/>
              </a:rPr>
              <a:t>Word2Vec, </a:t>
            </a:r>
            <a:r>
              <a:rPr lang="en-US" b="0" i="0" dirty="0" err="1">
                <a:effectLst/>
              </a:rPr>
              <a:t>GloVe</a:t>
            </a:r>
            <a:r>
              <a:rPr lang="en-US" dirty="0"/>
              <a:t>, </a:t>
            </a:r>
            <a:r>
              <a:rPr lang="en-US" b="0" i="0" dirty="0" err="1">
                <a:effectLst/>
              </a:rPr>
              <a:t>FastText</a:t>
            </a:r>
            <a:endParaRPr lang="en-US" b="0" i="0" dirty="0">
              <a:effectLst/>
            </a:endParaRPr>
          </a:p>
          <a:p>
            <a:pPr algn="just"/>
            <a:endParaRPr lang="en-US" dirty="0"/>
          </a:p>
        </p:txBody>
      </p:sp>
    </p:spTree>
    <p:extLst>
      <p:ext uri="{BB962C8B-B14F-4D97-AF65-F5344CB8AC3E}">
        <p14:creationId xmlns:p14="http://schemas.microsoft.com/office/powerpoint/2010/main" val="24402893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A7E3C-9DAB-5B04-141E-0F6F3D83298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407BAE1-6011-C791-37C7-2E08103D8D96}"/>
              </a:ext>
            </a:extLst>
          </p:cNvPr>
          <p:cNvSpPr>
            <a:spLocks noGrp="1"/>
          </p:cNvSpPr>
          <p:nvPr>
            <p:ph idx="1"/>
          </p:nvPr>
        </p:nvSpPr>
        <p:spPr/>
        <p:txBody>
          <a:bodyPr>
            <a:normAutofit fontScale="92500" lnSpcReduction="10000"/>
          </a:bodyPr>
          <a:lstStyle/>
          <a:p>
            <a:pPr marL="0" indent="0" algn="just">
              <a:buNone/>
            </a:pPr>
            <a:r>
              <a:rPr lang="en-US" b="1" dirty="0"/>
              <a:t>Step-2 Create a base model</a:t>
            </a:r>
          </a:p>
          <a:p>
            <a:pPr algn="just"/>
            <a:r>
              <a:rPr lang="en-US" dirty="0"/>
              <a:t>Usually, the first step is to instantiate the base model using one of the architectures such as ResNet or Xception. </a:t>
            </a:r>
          </a:p>
          <a:p>
            <a:pPr algn="just"/>
            <a:r>
              <a:rPr lang="en-US" dirty="0"/>
              <a:t>You can also optionally download the pre-trained weights. If you don’t download the weights, you will have to use the architecture to train your model from scratch. </a:t>
            </a:r>
          </a:p>
          <a:p>
            <a:pPr algn="just"/>
            <a:r>
              <a:rPr lang="en-US" dirty="0"/>
              <a:t>Recall that the base model will usually have more units in the final output layer than you require. </a:t>
            </a:r>
          </a:p>
          <a:p>
            <a:pPr algn="just"/>
            <a:r>
              <a:rPr lang="en-US" dirty="0"/>
              <a:t>When creating the base model, you, therefore, have to remove the final output layer. Later on, you will add a final output layer that is compatible with your problem. </a:t>
            </a:r>
            <a:endParaRPr lang="en-IN" dirty="0"/>
          </a:p>
          <a:p>
            <a:endParaRPr lang="en-IN" dirty="0"/>
          </a:p>
        </p:txBody>
      </p:sp>
    </p:spTree>
    <p:extLst>
      <p:ext uri="{BB962C8B-B14F-4D97-AF65-F5344CB8AC3E}">
        <p14:creationId xmlns:p14="http://schemas.microsoft.com/office/powerpoint/2010/main" val="3160976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5940E-8AC7-96B0-A0FF-B2C26889DD3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B791482-5F44-AB6E-2AA2-F69D153DBB3F}"/>
              </a:ext>
            </a:extLst>
          </p:cNvPr>
          <p:cNvSpPr>
            <a:spLocks noGrp="1"/>
          </p:cNvSpPr>
          <p:nvPr>
            <p:ph idx="1"/>
          </p:nvPr>
        </p:nvSpPr>
        <p:spPr/>
        <p:txBody>
          <a:bodyPr>
            <a:normAutofit/>
          </a:bodyPr>
          <a:lstStyle/>
          <a:p>
            <a:pPr algn="just"/>
            <a:r>
              <a:rPr lang="en-US" b="0" i="0" dirty="0">
                <a:effectLst/>
                <a:highlight>
                  <a:srgbClr val="FFFFFF"/>
                </a:highlight>
              </a:rPr>
              <a:t>Transfer learning is a technique in </a:t>
            </a:r>
            <a:r>
              <a:rPr lang="en-US" b="0" i="0" u="sng" dirty="0">
                <a:effectLst/>
                <a:highlight>
                  <a:srgbClr val="FFFFFF"/>
                </a:highlight>
                <a:hlinkClick r:id="rId2">
                  <a:extLst>
                    <a:ext uri="{A12FA001-AC4F-418D-AE19-62706E023703}">
                      <ahyp:hlinkClr xmlns:ahyp="http://schemas.microsoft.com/office/drawing/2018/hyperlinkcolor" val="tx"/>
                    </a:ext>
                  </a:extLst>
                </a:hlinkClick>
              </a:rPr>
              <a:t>machine learning</a:t>
            </a:r>
            <a:r>
              <a:rPr lang="en-US" b="0" i="0" dirty="0">
                <a:effectLst/>
                <a:highlight>
                  <a:srgbClr val="FFFFFF"/>
                </a:highlight>
              </a:rPr>
              <a:t> where a model trained on one task is used as the starting point for a model on a second task. </a:t>
            </a:r>
          </a:p>
          <a:p>
            <a:pPr algn="just"/>
            <a:r>
              <a:rPr lang="en-US" b="0" i="0" dirty="0">
                <a:effectLst/>
                <a:highlight>
                  <a:srgbClr val="FFFFFF"/>
                </a:highlight>
              </a:rPr>
              <a:t>This can be useful when the second task is similar to the first task, or when there is limited data available for the second task. </a:t>
            </a:r>
          </a:p>
          <a:p>
            <a:pPr algn="just"/>
            <a:r>
              <a:rPr lang="en-US" b="0" i="0" dirty="0">
                <a:effectLst/>
                <a:highlight>
                  <a:srgbClr val="FFFFFF"/>
                </a:highlight>
              </a:rPr>
              <a:t>By using the learned features from the first task as a starting point, the model can learn more quickly and effectively on the second task. </a:t>
            </a:r>
          </a:p>
          <a:p>
            <a:pPr algn="just"/>
            <a:r>
              <a:rPr lang="en-US" b="0" i="0" dirty="0">
                <a:effectLst/>
                <a:highlight>
                  <a:srgbClr val="FFFFFF"/>
                </a:highlight>
              </a:rPr>
              <a:t>This can also help to prevent </a:t>
            </a:r>
            <a:r>
              <a:rPr lang="en-US" b="0" i="0" u="sng" dirty="0">
                <a:effectLst/>
                <a:highlight>
                  <a:srgbClr val="FFFFFF"/>
                </a:highlight>
                <a:hlinkClick r:id="rId3">
                  <a:extLst>
                    <a:ext uri="{A12FA001-AC4F-418D-AE19-62706E023703}">
                      <ahyp:hlinkClr xmlns:ahyp="http://schemas.microsoft.com/office/drawing/2018/hyperlinkcolor" val="tx"/>
                    </a:ext>
                  </a:extLst>
                </a:hlinkClick>
              </a:rPr>
              <a:t>overfitting</a:t>
            </a:r>
            <a:r>
              <a:rPr lang="en-US" b="0" i="0" dirty="0">
                <a:effectLst/>
                <a:highlight>
                  <a:srgbClr val="FFFFFF"/>
                </a:highlight>
              </a:rPr>
              <a:t>, as the model will have already learned general features that are likely to be useful in the second task.</a:t>
            </a:r>
            <a:endParaRPr lang="en-IN" dirty="0"/>
          </a:p>
        </p:txBody>
      </p:sp>
    </p:spTree>
    <p:extLst>
      <p:ext uri="{BB962C8B-B14F-4D97-AF65-F5344CB8AC3E}">
        <p14:creationId xmlns:p14="http://schemas.microsoft.com/office/powerpoint/2010/main" val="20851544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D4865-A9A6-6187-EE6D-798D4FC651D7}"/>
              </a:ext>
            </a:extLst>
          </p:cNvPr>
          <p:cNvSpPr>
            <a:spLocks noGrp="1"/>
          </p:cNvSpPr>
          <p:nvPr>
            <p:ph type="title"/>
          </p:nvPr>
        </p:nvSpPr>
        <p:spPr/>
        <p:txBody>
          <a:bodyPr/>
          <a:lstStyle/>
          <a:p>
            <a:endParaRPr lang="en-IN"/>
          </a:p>
        </p:txBody>
      </p:sp>
      <p:pic>
        <p:nvPicPr>
          <p:cNvPr id="4098" name="Picture 2" descr="Transfer learning base model">
            <a:extLst>
              <a:ext uri="{FF2B5EF4-FFF2-40B4-BE49-F238E27FC236}">
                <a16:creationId xmlns:a16="http://schemas.microsoft.com/office/drawing/2014/main" id="{90042887-A610-16E8-8045-C850189C39B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21860" y="1825625"/>
            <a:ext cx="5948279"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4800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02F00-87F0-4AC9-82CD-9117236E95E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E456A7A-D40E-A153-1924-A41394216F02}"/>
              </a:ext>
            </a:extLst>
          </p:cNvPr>
          <p:cNvSpPr>
            <a:spLocks noGrp="1"/>
          </p:cNvSpPr>
          <p:nvPr>
            <p:ph idx="1"/>
          </p:nvPr>
        </p:nvSpPr>
        <p:spPr/>
        <p:txBody>
          <a:bodyPr/>
          <a:lstStyle/>
          <a:p>
            <a:pPr marL="0" indent="0" algn="just">
              <a:buNone/>
            </a:pPr>
            <a:r>
              <a:rPr lang="en-US" b="1" dirty="0"/>
              <a:t>Step-3 Freeze layers so they don’t change during training</a:t>
            </a:r>
          </a:p>
          <a:p>
            <a:pPr algn="just"/>
            <a:r>
              <a:rPr lang="en-US" dirty="0"/>
              <a:t>Freezing the layers from the pre-trained model is vital. This is because you don’t want the weights in those layers to be re-initialized. If they are, then you will lose all the learning that has already taken place. This will be no different from training the model from scratch. </a:t>
            </a:r>
          </a:p>
          <a:p>
            <a:pPr algn="just"/>
            <a:endParaRPr lang="en-IN" dirty="0"/>
          </a:p>
        </p:txBody>
      </p:sp>
      <p:pic>
        <p:nvPicPr>
          <p:cNvPr id="5122" name="Picture 2" descr="Fine tuning pretrained network">
            <a:extLst>
              <a:ext uri="{FF2B5EF4-FFF2-40B4-BE49-F238E27FC236}">
                <a16:creationId xmlns:a16="http://schemas.microsoft.com/office/drawing/2014/main" id="{3542858E-B2A4-74B1-1F21-69023A6594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0885" y="3958305"/>
            <a:ext cx="5290459" cy="2910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0199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477D0-A81C-1EE1-259E-30FB0C3FA0A2}"/>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1699BEE2-A102-D1BF-0AEE-53989598087D}"/>
              </a:ext>
            </a:extLst>
          </p:cNvPr>
          <p:cNvSpPr>
            <a:spLocks noGrp="1"/>
          </p:cNvSpPr>
          <p:nvPr>
            <p:ph idx="1"/>
          </p:nvPr>
        </p:nvSpPr>
        <p:spPr/>
        <p:txBody>
          <a:bodyPr/>
          <a:lstStyle/>
          <a:p>
            <a:pPr marL="0" indent="0" algn="just">
              <a:buNone/>
            </a:pPr>
            <a:r>
              <a:rPr lang="en-US" b="1" dirty="0"/>
              <a:t>Step-4 Add new trainable layers </a:t>
            </a:r>
          </a:p>
          <a:p>
            <a:pPr algn="just"/>
            <a:r>
              <a:rPr lang="en-US" dirty="0"/>
              <a:t>The next step is to add new trainable layers that will turn old features into predictions on the new dataset. This is important because the pre-trained model is loaded without the final output layer. </a:t>
            </a:r>
            <a:endParaRPr lang="en-IN" dirty="0"/>
          </a:p>
        </p:txBody>
      </p:sp>
    </p:spTree>
    <p:extLst>
      <p:ext uri="{BB962C8B-B14F-4D97-AF65-F5344CB8AC3E}">
        <p14:creationId xmlns:p14="http://schemas.microsoft.com/office/powerpoint/2010/main" val="22624125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DC304-54B6-3EBD-0F09-EC2D2F191D16}"/>
              </a:ext>
            </a:extLst>
          </p:cNvPr>
          <p:cNvSpPr>
            <a:spLocks noGrp="1"/>
          </p:cNvSpPr>
          <p:nvPr>
            <p:ph type="title"/>
          </p:nvPr>
        </p:nvSpPr>
        <p:spPr/>
        <p:txBody>
          <a:bodyPr/>
          <a:lstStyle/>
          <a:p>
            <a:endParaRPr lang="en-IN"/>
          </a:p>
        </p:txBody>
      </p:sp>
      <p:pic>
        <p:nvPicPr>
          <p:cNvPr id="6146" name="Picture 2" descr="New trainable layers">
            <a:extLst>
              <a:ext uri="{FF2B5EF4-FFF2-40B4-BE49-F238E27FC236}">
                <a16:creationId xmlns:a16="http://schemas.microsoft.com/office/drawing/2014/main" id="{31748B39-6C76-879F-6C25-09399DE209A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36389" y="1825625"/>
            <a:ext cx="5119221"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58810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06F9E-9C38-5DE1-DD2E-D2CEC0F3ABC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1CE91F7-8F7A-CC79-35CC-ABBA30E47A52}"/>
              </a:ext>
            </a:extLst>
          </p:cNvPr>
          <p:cNvSpPr>
            <a:spLocks noGrp="1"/>
          </p:cNvSpPr>
          <p:nvPr>
            <p:ph idx="1"/>
          </p:nvPr>
        </p:nvSpPr>
        <p:spPr/>
        <p:txBody>
          <a:bodyPr>
            <a:normAutofit/>
          </a:bodyPr>
          <a:lstStyle/>
          <a:p>
            <a:pPr marL="0" indent="0" algn="just">
              <a:buNone/>
            </a:pPr>
            <a:r>
              <a:rPr lang="en-US" b="1" dirty="0"/>
              <a:t>Step-5 Train the new layers on the dataset</a:t>
            </a:r>
          </a:p>
          <a:p>
            <a:pPr algn="just"/>
            <a:r>
              <a:rPr lang="en-US" dirty="0"/>
              <a:t>Remember that the pre-trained model’s final output will most likely be different from the output that you want for your model. </a:t>
            </a:r>
          </a:p>
          <a:p>
            <a:pPr algn="just"/>
            <a:r>
              <a:rPr lang="en-US" dirty="0"/>
              <a:t>For example, pre-trained models trained on the ImageNet dataset will output 1000 classes. However, your model might just have two classes. In this case, you have to train the model with a new output layer in place. </a:t>
            </a:r>
          </a:p>
          <a:p>
            <a:pPr algn="just"/>
            <a:r>
              <a:rPr lang="en-US" dirty="0"/>
              <a:t>Therefore, you will add some new dense layers as you please, but most importantly, a final dense layer with units corresponding to the number of outputs expected by your model. </a:t>
            </a:r>
            <a:endParaRPr lang="en-IN" dirty="0"/>
          </a:p>
        </p:txBody>
      </p:sp>
    </p:spTree>
    <p:extLst>
      <p:ext uri="{BB962C8B-B14F-4D97-AF65-F5344CB8AC3E}">
        <p14:creationId xmlns:p14="http://schemas.microsoft.com/office/powerpoint/2010/main" val="32535368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DC762-2F3C-24FE-127B-40D8764E4BB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D335BD5-FBC8-0729-392C-EB64576DA6BA}"/>
              </a:ext>
            </a:extLst>
          </p:cNvPr>
          <p:cNvSpPr>
            <a:spLocks noGrp="1"/>
          </p:cNvSpPr>
          <p:nvPr>
            <p:ph idx="1"/>
          </p:nvPr>
        </p:nvSpPr>
        <p:spPr/>
        <p:txBody>
          <a:bodyPr>
            <a:normAutofit fontScale="77500" lnSpcReduction="20000"/>
          </a:bodyPr>
          <a:lstStyle/>
          <a:p>
            <a:pPr marL="0" indent="0">
              <a:buNone/>
            </a:pPr>
            <a:r>
              <a:rPr lang="en-US" b="1" dirty="0"/>
              <a:t>Step-6 Improve the model via fine-tuning</a:t>
            </a:r>
          </a:p>
          <a:p>
            <a:pPr algn="just"/>
            <a:r>
              <a:rPr lang="en-US" dirty="0"/>
              <a:t>Once you have done the previous step, you will have a model that can make predictions on your dataset. Optionally, you can improve its performance through fine-tuning. </a:t>
            </a:r>
          </a:p>
          <a:p>
            <a:pPr algn="just"/>
            <a:r>
              <a:rPr lang="en-US" dirty="0"/>
              <a:t>Fine-tuning is done by unfreezing the base model or part of it and training the entire model again on the whole dataset at a very low learning rate. The low learning rate will increase the performance of the model on the new dataset while preventing overfitting. </a:t>
            </a:r>
          </a:p>
          <a:p>
            <a:pPr algn="just"/>
            <a:r>
              <a:rPr lang="en-US" dirty="0"/>
              <a:t>The learning rate has to be low because the model is quite large while the dataset is small. This is a recipe for overfitting, hence the low learning rate.</a:t>
            </a:r>
          </a:p>
          <a:p>
            <a:pPr algn="just"/>
            <a:r>
              <a:rPr lang="en-US" dirty="0"/>
              <a:t> Recompile the model once you have made these changes so that they can take effect. This is because the behavior of a model is frozen whenever you call the compile function. That means that you have to call the compile function again whenever you want to change the model’s behavior. </a:t>
            </a:r>
          </a:p>
          <a:p>
            <a:pPr algn="just"/>
            <a:r>
              <a:rPr lang="en-US" dirty="0"/>
              <a:t>The next step will be to train the model again while monitoring it via callbacks to ensure it does not overfit. </a:t>
            </a:r>
            <a:endParaRPr lang="en-IN" dirty="0"/>
          </a:p>
        </p:txBody>
      </p:sp>
    </p:spTree>
    <p:extLst>
      <p:ext uri="{BB962C8B-B14F-4D97-AF65-F5344CB8AC3E}">
        <p14:creationId xmlns:p14="http://schemas.microsoft.com/office/powerpoint/2010/main" val="35393937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F1E08-CA09-988A-83CE-41CAAD497A9D}"/>
              </a:ext>
            </a:extLst>
          </p:cNvPr>
          <p:cNvSpPr>
            <a:spLocks noGrp="1"/>
          </p:cNvSpPr>
          <p:nvPr>
            <p:ph type="title"/>
          </p:nvPr>
        </p:nvSpPr>
        <p:spPr/>
        <p:txBody>
          <a:bodyPr/>
          <a:lstStyle/>
          <a:p>
            <a:endParaRPr lang="en-IN"/>
          </a:p>
        </p:txBody>
      </p:sp>
      <p:pic>
        <p:nvPicPr>
          <p:cNvPr id="7170" name="Picture 2" descr="Freeze layers">
            <a:extLst>
              <a:ext uri="{FF2B5EF4-FFF2-40B4-BE49-F238E27FC236}">
                <a16:creationId xmlns:a16="http://schemas.microsoft.com/office/drawing/2014/main" id="{3F2F52CF-D0C7-C0D3-DF6A-5CA7A15DA00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61240" y="1825625"/>
            <a:ext cx="506952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144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CC8E7-EB3C-DF4E-9FAF-9C80064FAA36}"/>
              </a:ext>
            </a:extLst>
          </p:cNvPr>
          <p:cNvSpPr>
            <a:spLocks noGrp="1"/>
          </p:cNvSpPr>
          <p:nvPr>
            <p:ph type="title"/>
          </p:nvPr>
        </p:nvSpPr>
        <p:spPr/>
        <p:txBody>
          <a:bodyPr/>
          <a:lstStyle/>
          <a:p>
            <a:r>
              <a:rPr lang="en-IN" b="1" dirty="0"/>
              <a:t>Advantages of transfer learning</a:t>
            </a:r>
          </a:p>
        </p:txBody>
      </p:sp>
      <p:sp>
        <p:nvSpPr>
          <p:cNvPr id="3" name="Content Placeholder 2">
            <a:extLst>
              <a:ext uri="{FF2B5EF4-FFF2-40B4-BE49-F238E27FC236}">
                <a16:creationId xmlns:a16="http://schemas.microsoft.com/office/drawing/2014/main" id="{FD2F3374-7E8B-3D02-9B54-7F97BC0EE8F6}"/>
              </a:ext>
            </a:extLst>
          </p:cNvPr>
          <p:cNvSpPr>
            <a:spLocks noGrp="1"/>
          </p:cNvSpPr>
          <p:nvPr>
            <p:ph idx="1"/>
          </p:nvPr>
        </p:nvSpPr>
        <p:spPr/>
        <p:txBody>
          <a:bodyPr>
            <a:normAutofit lnSpcReduction="10000"/>
          </a:bodyPr>
          <a:lstStyle/>
          <a:p>
            <a:pPr algn="just"/>
            <a:r>
              <a:rPr lang="en-US" b="1" dirty="0"/>
              <a:t>Speed up the training process: </a:t>
            </a:r>
            <a:r>
              <a:rPr lang="en-US" dirty="0"/>
              <a:t>By using a pre-trained model, the model can learn more quickly and effectively on the second task, as it already has a good understanding of the features and patterns in the data.</a:t>
            </a:r>
          </a:p>
          <a:p>
            <a:pPr algn="just"/>
            <a:r>
              <a:rPr lang="en-US" b="1" dirty="0"/>
              <a:t>Better performance: </a:t>
            </a:r>
            <a:r>
              <a:rPr lang="en-US" dirty="0"/>
              <a:t>Transfer learning can lead to better performance on the second task, as the model can leverage the knowledge it has gained from the first task.</a:t>
            </a:r>
          </a:p>
          <a:p>
            <a:pPr algn="just"/>
            <a:r>
              <a:rPr lang="en-US" b="1" dirty="0"/>
              <a:t>Handling small datasets: </a:t>
            </a:r>
            <a:r>
              <a:rPr lang="en-US" dirty="0"/>
              <a:t>When there is limited data available for the second task, transfer learning can help to prevent overfitting, as the model will have already learned general features that are likely to be useful in the second task.</a:t>
            </a:r>
            <a:endParaRPr lang="en-IN" dirty="0"/>
          </a:p>
        </p:txBody>
      </p:sp>
    </p:spTree>
    <p:extLst>
      <p:ext uri="{BB962C8B-B14F-4D97-AF65-F5344CB8AC3E}">
        <p14:creationId xmlns:p14="http://schemas.microsoft.com/office/powerpoint/2010/main" val="17234774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3CB73-9143-E791-6B4B-CBAA84AF07CA}"/>
              </a:ext>
            </a:extLst>
          </p:cNvPr>
          <p:cNvSpPr>
            <a:spLocks noGrp="1"/>
          </p:cNvSpPr>
          <p:nvPr>
            <p:ph type="title"/>
          </p:nvPr>
        </p:nvSpPr>
        <p:spPr/>
        <p:txBody>
          <a:bodyPr/>
          <a:lstStyle/>
          <a:p>
            <a:r>
              <a:rPr lang="en-IN" b="1" dirty="0"/>
              <a:t>Disadvantages of transfer learning</a:t>
            </a:r>
          </a:p>
        </p:txBody>
      </p:sp>
      <p:sp>
        <p:nvSpPr>
          <p:cNvPr id="3" name="Content Placeholder 2">
            <a:extLst>
              <a:ext uri="{FF2B5EF4-FFF2-40B4-BE49-F238E27FC236}">
                <a16:creationId xmlns:a16="http://schemas.microsoft.com/office/drawing/2014/main" id="{950C86C2-C5C4-6241-6CE5-BD7023FFB9CB}"/>
              </a:ext>
            </a:extLst>
          </p:cNvPr>
          <p:cNvSpPr>
            <a:spLocks noGrp="1"/>
          </p:cNvSpPr>
          <p:nvPr>
            <p:ph idx="1"/>
          </p:nvPr>
        </p:nvSpPr>
        <p:spPr/>
        <p:txBody>
          <a:bodyPr/>
          <a:lstStyle/>
          <a:p>
            <a:pPr algn="just"/>
            <a:r>
              <a:rPr lang="en-US" b="1" dirty="0"/>
              <a:t>Domain mismatch: </a:t>
            </a:r>
            <a:r>
              <a:rPr lang="en-US" dirty="0"/>
              <a:t>The pre-trained model may not be well-suited to the second task if the two tasks are vastly different or the data distribution between the two tasks is very different.</a:t>
            </a:r>
          </a:p>
          <a:p>
            <a:pPr algn="just"/>
            <a:r>
              <a:rPr lang="en-US" b="1" dirty="0"/>
              <a:t>Overfitting: </a:t>
            </a:r>
            <a:r>
              <a:rPr lang="en-US" dirty="0"/>
              <a:t>Transfer learning can lead to overfitting if the model is fine-tuned too much on the second task, as it may learn task-specific features that do not generalize well to new data.</a:t>
            </a:r>
          </a:p>
          <a:p>
            <a:pPr algn="just"/>
            <a:r>
              <a:rPr lang="en-US" b="1" dirty="0"/>
              <a:t>Complexity: </a:t>
            </a:r>
            <a:r>
              <a:rPr lang="en-US" dirty="0"/>
              <a:t>The pre-trained model and the fine-tuning process can be computationally expensive and may require specialized hardware.</a:t>
            </a:r>
            <a:endParaRPr lang="en-IN" dirty="0"/>
          </a:p>
        </p:txBody>
      </p:sp>
    </p:spTree>
    <p:extLst>
      <p:ext uri="{BB962C8B-B14F-4D97-AF65-F5344CB8AC3E}">
        <p14:creationId xmlns:p14="http://schemas.microsoft.com/office/powerpoint/2010/main" val="37120634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BE3C0-7D25-E3C1-2E71-B2F5F57F98B6}"/>
              </a:ext>
            </a:extLst>
          </p:cNvPr>
          <p:cNvSpPr>
            <a:spLocks noGrp="1"/>
          </p:cNvSpPr>
          <p:nvPr>
            <p:ph type="title"/>
          </p:nvPr>
        </p:nvSpPr>
        <p:spPr/>
        <p:txBody>
          <a:bodyPr/>
          <a:lstStyle/>
          <a:p>
            <a:r>
              <a:rPr lang="en-IN" b="1" dirty="0"/>
              <a:t>Variants of CNN: </a:t>
            </a:r>
            <a:r>
              <a:rPr lang="en-IN" b="1" dirty="0" err="1"/>
              <a:t>DenseNet</a:t>
            </a:r>
            <a:endParaRPr lang="en-IN" b="1" dirty="0"/>
          </a:p>
        </p:txBody>
      </p:sp>
      <p:sp>
        <p:nvSpPr>
          <p:cNvPr id="3" name="Content Placeholder 2">
            <a:extLst>
              <a:ext uri="{FF2B5EF4-FFF2-40B4-BE49-F238E27FC236}">
                <a16:creationId xmlns:a16="http://schemas.microsoft.com/office/drawing/2014/main" id="{54FAC1C6-497A-BC18-53DD-01CD984B21FD}"/>
              </a:ext>
            </a:extLst>
          </p:cNvPr>
          <p:cNvSpPr>
            <a:spLocks noGrp="1"/>
          </p:cNvSpPr>
          <p:nvPr>
            <p:ph idx="1"/>
          </p:nvPr>
        </p:nvSpPr>
        <p:spPr/>
        <p:txBody>
          <a:bodyPr/>
          <a:lstStyle/>
          <a:p>
            <a:pPr algn="just"/>
            <a:r>
              <a:rPr lang="en-US" dirty="0"/>
              <a:t>Densely Connected Convolutional Networks (</a:t>
            </a:r>
            <a:r>
              <a:rPr lang="en-US" dirty="0" err="1"/>
              <a:t>DenseNet</a:t>
            </a:r>
            <a:r>
              <a:rPr lang="en-US" dirty="0"/>
              <a:t>) is a feed-forward convolutional neural network (CNN) architecture that links each layer to every other layer. </a:t>
            </a:r>
          </a:p>
          <a:p>
            <a:pPr algn="just"/>
            <a:r>
              <a:rPr lang="en-US" dirty="0"/>
              <a:t>This allows the network to learn more effectively by reusing features, hence reducing the number of parameters and enhancing the gradient flow during training. </a:t>
            </a:r>
          </a:p>
          <a:p>
            <a:pPr algn="just"/>
            <a:r>
              <a:rPr lang="en-US" dirty="0"/>
              <a:t>In 2016, Gao Huang et al. presented the architecture in their </a:t>
            </a:r>
            <a:r>
              <a:rPr lang="en-US" dirty="0" err="1"/>
              <a:t>DenseNet</a:t>
            </a:r>
            <a:r>
              <a:rPr lang="en-US" dirty="0"/>
              <a:t> paper “Densely Connected Convolutional Networks”.</a:t>
            </a:r>
          </a:p>
          <a:p>
            <a:pPr algn="just"/>
            <a:r>
              <a:rPr lang="en-US" b="0" i="0" dirty="0">
                <a:solidFill>
                  <a:srgbClr val="242424"/>
                </a:solidFill>
                <a:effectLst/>
                <a:latin typeface="source-serif-pro"/>
              </a:rPr>
              <a:t>In </a:t>
            </a:r>
            <a:r>
              <a:rPr lang="en-US" b="1" i="0" dirty="0">
                <a:solidFill>
                  <a:srgbClr val="242424"/>
                </a:solidFill>
                <a:effectLst/>
                <a:latin typeface="source-serif-pro"/>
              </a:rPr>
              <a:t>Standard </a:t>
            </a:r>
            <a:r>
              <a:rPr lang="en-US" b="1" i="0" dirty="0" err="1">
                <a:solidFill>
                  <a:srgbClr val="242424"/>
                </a:solidFill>
                <a:effectLst/>
                <a:latin typeface="source-serif-pro"/>
              </a:rPr>
              <a:t>ConvNet</a:t>
            </a:r>
            <a:r>
              <a:rPr lang="en-US" b="0" i="0" dirty="0">
                <a:solidFill>
                  <a:srgbClr val="242424"/>
                </a:solidFill>
                <a:effectLst/>
                <a:latin typeface="source-serif-pro"/>
              </a:rPr>
              <a:t>, input image goes through multiple convolution and obtain high-level features.</a:t>
            </a:r>
            <a:endParaRPr lang="en-IN" dirty="0"/>
          </a:p>
        </p:txBody>
      </p:sp>
    </p:spTree>
    <p:extLst>
      <p:ext uri="{BB962C8B-B14F-4D97-AF65-F5344CB8AC3E}">
        <p14:creationId xmlns:p14="http://schemas.microsoft.com/office/powerpoint/2010/main" val="2306791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5BE68-B29D-6AB0-2698-5F26043C1571}"/>
              </a:ext>
            </a:extLst>
          </p:cNvPr>
          <p:cNvSpPr>
            <a:spLocks noGrp="1"/>
          </p:cNvSpPr>
          <p:nvPr>
            <p:ph type="title"/>
          </p:nvPr>
        </p:nvSpPr>
        <p:spPr/>
        <p:txBody>
          <a:bodyPr/>
          <a:lstStyle/>
          <a:p>
            <a:endParaRPr lang="en-IN"/>
          </a:p>
        </p:txBody>
      </p:sp>
      <p:pic>
        <p:nvPicPr>
          <p:cNvPr id="1028" name="Picture 4" descr="Face Recognition Using Transfer Learning">
            <a:extLst>
              <a:ext uri="{FF2B5EF4-FFF2-40B4-BE49-F238E27FC236}">
                <a16:creationId xmlns:a16="http://schemas.microsoft.com/office/drawing/2014/main" id="{B607FB55-AC32-9BA1-6B2B-EF34BB32A63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28975" y="1848644"/>
            <a:ext cx="5734050" cy="430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52473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6A281-019C-5B4B-B7F8-00C87F51FBE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B528AD7-0C0C-10B0-2201-249CBF92E073}"/>
              </a:ext>
            </a:extLst>
          </p:cNvPr>
          <p:cNvSpPr>
            <a:spLocks noGrp="1"/>
          </p:cNvSpPr>
          <p:nvPr>
            <p:ph idx="1"/>
          </p:nvPr>
        </p:nvSpPr>
        <p:spPr/>
        <p:txBody>
          <a:bodyPr>
            <a:normAutofit fontScale="92500"/>
          </a:bodyPr>
          <a:lstStyle/>
          <a:p>
            <a:pPr algn="just"/>
            <a:r>
              <a:rPr lang="en-US" dirty="0"/>
              <a:t>In ResNet, identity mapping is proposed to promote the gradient propagation. Element-wise addition is used. It can be viewed as algorithms with a state passed from one ResNet module to another one.</a:t>
            </a:r>
          </a:p>
          <a:p>
            <a:pPr algn="just"/>
            <a:r>
              <a:rPr lang="en-US" b="0" i="0" dirty="0">
                <a:solidFill>
                  <a:srgbClr val="242424"/>
                </a:solidFill>
                <a:effectLst/>
                <a:latin typeface="source-serif-pro"/>
              </a:rPr>
              <a:t>In </a:t>
            </a:r>
            <a:r>
              <a:rPr lang="en-US" b="1" i="0" dirty="0" err="1">
                <a:solidFill>
                  <a:srgbClr val="242424"/>
                </a:solidFill>
                <a:effectLst/>
                <a:latin typeface="source-serif-pro"/>
              </a:rPr>
              <a:t>DenseNet</a:t>
            </a:r>
            <a:r>
              <a:rPr lang="en-US" b="0" i="0" dirty="0">
                <a:solidFill>
                  <a:srgbClr val="242424"/>
                </a:solidFill>
                <a:effectLst/>
                <a:latin typeface="source-serif-pro"/>
              </a:rPr>
              <a:t>, each layer obtains additional inputs from all preceding layers and passes on its own feature-maps to all subsequent layers. </a:t>
            </a:r>
            <a:r>
              <a:rPr lang="en-US" b="1" i="0" dirty="0">
                <a:solidFill>
                  <a:srgbClr val="242424"/>
                </a:solidFill>
                <a:effectLst/>
                <a:latin typeface="source-serif-pro"/>
              </a:rPr>
              <a:t>Concatenation </a:t>
            </a:r>
            <a:r>
              <a:rPr lang="en-US" b="0" i="0" dirty="0">
                <a:solidFill>
                  <a:srgbClr val="242424"/>
                </a:solidFill>
                <a:effectLst/>
                <a:latin typeface="source-serif-pro"/>
              </a:rPr>
              <a:t>is used. </a:t>
            </a:r>
            <a:r>
              <a:rPr lang="en-US" b="1" dirty="0">
                <a:effectLst/>
                <a:latin typeface="source-serif-pro"/>
              </a:rPr>
              <a:t>Each layer is receiving a “collective knowledge” from all preceding layers</a:t>
            </a:r>
            <a:r>
              <a:rPr lang="en-US" dirty="0"/>
              <a:t>.</a:t>
            </a:r>
          </a:p>
          <a:p>
            <a:pPr algn="just"/>
            <a:r>
              <a:rPr lang="en-US" b="1" i="0" dirty="0">
                <a:solidFill>
                  <a:srgbClr val="242424"/>
                </a:solidFill>
                <a:effectLst/>
                <a:latin typeface="source-serif-pro"/>
              </a:rPr>
              <a:t>Since each layer receives feature maps from all preceding layers, network can be thinner and compact, i.e. number of channels can be fewer</a:t>
            </a:r>
            <a:r>
              <a:rPr lang="en-US" b="0" i="0" dirty="0">
                <a:solidFill>
                  <a:srgbClr val="242424"/>
                </a:solidFill>
                <a:effectLst/>
                <a:latin typeface="source-serif-pro"/>
              </a:rPr>
              <a:t>. The growth rate </a:t>
            </a:r>
            <a:r>
              <a:rPr lang="en-US" b="0" i="1" dirty="0">
                <a:solidFill>
                  <a:srgbClr val="242424"/>
                </a:solidFill>
                <a:effectLst/>
                <a:latin typeface="source-serif-pro"/>
              </a:rPr>
              <a:t>k</a:t>
            </a:r>
            <a:r>
              <a:rPr lang="en-US" b="0" i="0" dirty="0">
                <a:solidFill>
                  <a:srgbClr val="242424"/>
                </a:solidFill>
                <a:effectLst/>
                <a:latin typeface="source-serif-pro"/>
              </a:rPr>
              <a:t> is the additional number of channels for each layer.</a:t>
            </a:r>
            <a:endParaRPr lang="en-IN" dirty="0"/>
          </a:p>
        </p:txBody>
      </p:sp>
    </p:spTree>
    <p:extLst>
      <p:ext uri="{BB962C8B-B14F-4D97-AF65-F5344CB8AC3E}">
        <p14:creationId xmlns:p14="http://schemas.microsoft.com/office/powerpoint/2010/main" val="7948966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1859B-68F3-205F-C8A3-8C23CDE269C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BAEC378-01C7-0C0E-4A5B-53498035EAC6}"/>
              </a:ext>
            </a:extLst>
          </p:cNvPr>
          <p:cNvSpPr>
            <a:spLocks noGrp="1"/>
          </p:cNvSpPr>
          <p:nvPr>
            <p:ph idx="1"/>
          </p:nvPr>
        </p:nvSpPr>
        <p:spPr>
          <a:xfrm>
            <a:off x="838200" y="2010682"/>
            <a:ext cx="10515600" cy="4351338"/>
          </a:xfrm>
        </p:spPr>
        <p:txBody>
          <a:bodyPr/>
          <a:lstStyle/>
          <a:p>
            <a:pPr algn="just"/>
            <a:r>
              <a:rPr lang="en-US" b="0" i="0" dirty="0">
                <a:solidFill>
                  <a:srgbClr val="242424"/>
                </a:solidFill>
                <a:effectLst/>
                <a:latin typeface="source-serif-pro"/>
              </a:rPr>
              <a:t>So, it have higher computational efficiency and memory efficiency. The following figure shows the concept of concatenation during forward propagation:</a:t>
            </a:r>
          </a:p>
          <a:p>
            <a:pPr algn="just"/>
            <a:endParaRPr lang="en-IN" dirty="0"/>
          </a:p>
        </p:txBody>
      </p:sp>
      <p:pic>
        <p:nvPicPr>
          <p:cNvPr id="9218" name="Picture 2">
            <a:extLst>
              <a:ext uri="{FF2B5EF4-FFF2-40B4-BE49-F238E27FC236}">
                <a16:creationId xmlns:a16="http://schemas.microsoft.com/office/drawing/2014/main" id="{4B7FB182-78A7-2F8D-BDBD-08BF8FFA8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0" y="4172631"/>
            <a:ext cx="5715000" cy="1343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8252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733F7-AD50-4FF2-CB38-60737D5306BA}"/>
              </a:ext>
            </a:extLst>
          </p:cNvPr>
          <p:cNvSpPr>
            <a:spLocks noGrp="1"/>
          </p:cNvSpPr>
          <p:nvPr>
            <p:ph type="title"/>
          </p:nvPr>
        </p:nvSpPr>
        <p:spPr/>
        <p:txBody>
          <a:bodyPr/>
          <a:lstStyle/>
          <a:p>
            <a:endParaRPr lang="en-IN"/>
          </a:p>
        </p:txBody>
      </p:sp>
      <p:pic>
        <p:nvPicPr>
          <p:cNvPr id="11266" name="Picture 2">
            <a:extLst>
              <a:ext uri="{FF2B5EF4-FFF2-40B4-BE49-F238E27FC236}">
                <a16:creationId xmlns:a16="http://schemas.microsoft.com/office/drawing/2014/main" id="{15B44EAC-BAEC-4790-C1D6-05726CEBA02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35682" y="1957750"/>
            <a:ext cx="7720635" cy="40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7963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71825-7DCB-327B-8431-74447C8C09FB}"/>
              </a:ext>
            </a:extLst>
          </p:cNvPr>
          <p:cNvSpPr>
            <a:spLocks noGrp="1"/>
          </p:cNvSpPr>
          <p:nvPr>
            <p:ph type="title"/>
          </p:nvPr>
        </p:nvSpPr>
        <p:spPr/>
        <p:txBody>
          <a:bodyPr/>
          <a:lstStyle/>
          <a:p>
            <a:endParaRPr lang="en-IN"/>
          </a:p>
        </p:txBody>
      </p:sp>
      <p:pic>
        <p:nvPicPr>
          <p:cNvPr id="12290" name="Picture 2" descr="DenseNets architecture">
            <a:extLst>
              <a:ext uri="{FF2B5EF4-FFF2-40B4-BE49-F238E27FC236}">
                <a16:creationId xmlns:a16="http://schemas.microsoft.com/office/drawing/2014/main" id="{9D14EC09-2295-E8B1-7FB0-832BD9A1395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28823" y="1847397"/>
            <a:ext cx="833435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0087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FD121-F074-C1D9-EBB3-A006B0992397}"/>
              </a:ext>
            </a:extLst>
          </p:cNvPr>
          <p:cNvSpPr>
            <a:spLocks noGrp="1"/>
          </p:cNvSpPr>
          <p:nvPr>
            <p:ph type="title"/>
          </p:nvPr>
        </p:nvSpPr>
        <p:spPr/>
        <p:txBody>
          <a:bodyPr/>
          <a:lstStyle/>
          <a:p>
            <a:r>
              <a:rPr lang="en-IN" b="1" dirty="0" err="1"/>
              <a:t>DenseNet</a:t>
            </a:r>
            <a:r>
              <a:rPr lang="en-IN" b="1" dirty="0"/>
              <a:t> Architecture</a:t>
            </a:r>
            <a:endParaRPr lang="en-IN" dirty="0"/>
          </a:p>
        </p:txBody>
      </p:sp>
      <p:sp>
        <p:nvSpPr>
          <p:cNvPr id="3" name="Content Placeholder 2">
            <a:extLst>
              <a:ext uri="{FF2B5EF4-FFF2-40B4-BE49-F238E27FC236}">
                <a16:creationId xmlns:a16="http://schemas.microsoft.com/office/drawing/2014/main" id="{103EB130-55D2-D5EF-9CDA-EEEA0A3BA1F8}"/>
              </a:ext>
            </a:extLst>
          </p:cNvPr>
          <p:cNvSpPr>
            <a:spLocks noGrp="1"/>
          </p:cNvSpPr>
          <p:nvPr>
            <p:ph idx="1"/>
          </p:nvPr>
        </p:nvSpPr>
        <p:spPr/>
        <p:txBody>
          <a:bodyPr/>
          <a:lstStyle/>
          <a:p>
            <a:r>
              <a:rPr lang="en-IN" b="1" dirty="0"/>
              <a:t>1. Basic </a:t>
            </a:r>
            <a:r>
              <a:rPr lang="en-IN" b="1" dirty="0" err="1"/>
              <a:t>DenseNet</a:t>
            </a:r>
            <a:r>
              <a:rPr lang="en-IN" b="1" dirty="0"/>
              <a:t> Composition Layer</a:t>
            </a:r>
          </a:p>
          <a:p>
            <a:pPr algn="just"/>
            <a:r>
              <a:rPr lang="en-US" dirty="0"/>
              <a:t>For each composition layer, Pre-Activation Batch Norm (BN) and </a:t>
            </a:r>
            <a:r>
              <a:rPr lang="en-US" dirty="0" err="1"/>
              <a:t>ReLU</a:t>
            </a:r>
            <a:r>
              <a:rPr lang="en-US" dirty="0"/>
              <a:t>, then 3×3 Conv are done with output feature maps of k channels, say for example, to transform x0, x1, x2, x3 to x4. This is the idea from Pre-Activation ResNet.</a:t>
            </a:r>
          </a:p>
          <a:p>
            <a:pPr algn="just"/>
            <a:endParaRPr lang="en-US" dirty="0"/>
          </a:p>
          <a:p>
            <a:pPr algn="just"/>
            <a:endParaRPr lang="en-IN" dirty="0"/>
          </a:p>
        </p:txBody>
      </p:sp>
      <p:pic>
        <p:nvPicPr>
          <p:cNvPr id="10242" name="Picture 2">
            <a:extLst>
              <a:ext uri="{FF2B5EF4-FFF2-40B4-BE49-F238E27FC236}">
                <a16:creationId xmlns:a16="http://schemas.microsoft.com/office/drawing/2014/main" id="{D0709376-ECE0-9607-AE88-2563248C1C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7128" y="4001294"/>
            <a:ext cx="5715000" cy="2847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23250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FBE1A-117D-74A3-9C31-4DB71B5697D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C6FC4FA-7307-C926-F1D3-B0E2C5DC5024}"/>
              </a:ext>
            </a:extLst>
          </p:cNvPr>
          <p:cNvSpPr>
            <a:spLocks noGrp="1"/>
          </p:cNvSpPr>
          <p:nvPr>
            <p:ph idx="1"/>
          </p:nvPr>
        </p:nvSpPr>
        <p:spPr/>
        <p:txBody>
          <a:bodyPr/>
          <a:lstStyle/>
          <a:p>
            <a:r>
              <a:rPr lang="en-IN" b="1" dirty="0"/>
              <a:t>2.DenseNet-B (Bottleneck Layers)</a:t>
            </a:r>
          </a:p>
          <a:p>
            <a:pPr algn="just"/>
            <a:r>
              <a:rPr lang="en-US" b="0" i="0" dirty="0">
                <a:solidFill>
                  <a:srgbClr val="242424"/>
                </a:solidFill>
                <a:effectLst/>
                <a:latin typeface="source-serif-pro"/>
              </a:rPr>
              <a:t>To reduce the model complexity and size, </a:t>
            </a:r>
            <a:r>
              <a:rPr lang="en-US" b="1" i="0" dirty="0">
                <a:solidFill>
                  <a:srgbClr val="242424"/>
                </a:solidFill>
                <a:effectLst/>
                <a:latin typeface="source-serif-pro"/>
              </a:rPr>
              <a:t>BN-ReLU-1×1 Conv</a:t>
            </a:r>
            <a:r>
              <a:rPr lang="en-US" b="0" i="0" dirty="0">
                <a:solidFill>
                  <a:srgbClr val="242424"/>
                </a:solidFill>
                <a:effectLst/>
                <a:latin typeface="source-serif-pro"/>
              </a:rPr>
              <a:t> is done before </a:t>
            </a:r>
            <a:r>
              <a:rPr lang="en-US" b="1" i="0" dirty="0">
                <a:solidFill>
                  <a:srgbClr val="242424"/>
                </a:solidFill>
                <a:effectLst/>
                <a:latin typeface="source-serif-pro"/>
              </a:rPr>
              <a:t>BN-ReLU-3×3 Conv</a:t>
            </a:r>
            <a:r>
              <a:rPr lang="en-US" b="0" i="0" dirty="0">
                <a:solidFill>
                  <a:srgbClr val="242424"/>
                </a:solidFill>
                <a:effectLst/>
                <a:latin typeface="source-serif-pro"/>
              </a:rPr>
              <a:t>.</a:t>
            </a:r>
          </a:p>
          <a:p>
            <a:pPr algn="just"/>
            <a:endParaRPr lang="en-IN" b="1" dirty="0"/>
          </a:p>
        </p:txBody>
      </p:sp>
      <p:pic>
        <p:nvPicPr>
          <p:cNvPr id="13314" name="Picture 2">
            <a:extLst>
              <a:ext uri="{FF2B5EF4-FFF2-40B4-BE49-F238E27FC236}">
                <a16:creationId xmlns:a16="http://schemas.microsoft.com/office/drawing/2014/main" id="{ACD5FF27-A3ED-61D9-0705-2250BCE2CF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616325"/>
            <a:ext cx="10001250" cy="2876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0880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5F192-8BC7-A0BE-33D3-DA3014E744A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D70D5C4-D043-1E61-5A65-E8EC27AF53A4}"/>
              </a:ext>
            </a:extLst>
          </p:cNvPr>
          <p:cNvSpPr>
            <a:spLocks noGrp="1"/>
          </p:cNvSpPr>
          <p:nvPr>
            <p:ph idx="1"/>
          </p:nvPr>
        </p:nvSpPr>
        <p:spPr/>
        <p:txBody>
          <a:bodyPr>
            <a:normAutofit fontScale="92500" lnSpcReduction="20000"/>
          </a:bodyPr>
          <a:lstStyle/>
          <a:p>
            <a:pPr algn="just"/>
            <a:r>
              <a:rPr lang="en-IN" b="1" i="0" dirty="0">
                <a:solidFill>
                  <a:srgbClr val="242424"/>
                </a:solidFill>
                <a:effectLst/>
                <a:latin typeface="sohne"/>
              </a:rPr>
              <a:t>3. </a:t>
            </a:r>
            <a:r>
              <a:rPr lang="en-IN" b="1" i="0" dirty="0" err="1">
                <a:solidFill>
                  <a:srgbClr val="242424"/>
                </a:solidFill>
                <a:effectLst/>
                <a:latin typeface="sohne"/>
              </a:rPr>
              <a:t>DenseNet</a:t>
            </a:r>
            <a:r>
              <a:rPr lang="en-IN" b="1" i="0" dirty="0">
                <a:solidFill>
                  <a:srgbClr val="242424"/>
                </a:solidFill>
                <a:effectLst/>
                <a:latin typeface="sohne"/>
              </a:rPr>
              <a:t>-BC (Further Compression)</a:t>
            </a:r>
          </a:p>
          <a:p>
            <a:pPr algn="just"/>
            <a:r>
              <a:rPr lang="en-US" b="1" i="0" dirty="0">
                <a:solidFill>
                  <a:srgbClr val="242424"/>
                </a:solidFill>
                <a:effectLst/>
                <a:latin typeface="source-serif-pro"/>
              </a:rPr>
              <a:t>If a dense block contains </a:t>
            </a:r>
            <a:r>
              <a:rPr lang="en-US" b="1" i="1" dirty="0">
                <a:solidFill>
                  <a:srgbClr val="242424"/>
                </a:solidFill>
                <a:effectLst/>
                <a:latin typeface="source-serif-pro"/>
              </a:rPr>
              <a:t>m</a:t>
            </a:r>
            <a:r>
              <a:rPr lang="en-US" b="1" i="0" dirty="0">
                <a:solidFill>
                  <a:srgbClr val="242424"/>
                </a:solidFill>
                <a:effectLst/>
                <a:latin typeface="source-serif-pro"/>
              </a:rPr>
              <a:t> feature-maps, The transition layer generate </a:t>
            </a:r>
            <a:r>
              <a:rPr lang="el-GR" b="0" i="0" dirty="0">
                <a:solidFill>
                  <a:srgbClr val="001D35"/>
                </a:solidFill>
                <a:effectLst/>
                <a:latin typeface="Google Sans"/>
              </a:rPr>
              <a:t>θ</a:t>
            </a:r>
            <a:r>
              <a:rPr lang="en-US" b="1" i="1" dirty="0">
                <a:solidFill>
                  <a:srgbClr val="242424"/>
                </a:solidFill>
                <a:effectLst/>
                <a:latin typeface="source-serif-pro"/>
              </a:rPr>
              <a:t>m</a:t>
            </a:r>
            <a:r>
              <a:rPr lang="en-US" b="1" i="0" dirty="0">
                <a:solidFill>
                  <a:srgbClr val="242424"/>
                </a:solidFill>
                <a:effectLst/>
                <a:latin typeface="source-serif-pro"/>
              </a:rPr>
              <a:t> output feature maps</a:t>
            </a:r>
            <a:r>
              <a:rPr lang="en-US" b="0" i="0" dirty="0">
                <a:solidFill>
                  <a:srgbClr val="242424"/>
                </a:solidFill>
                <a:effectLst/>
                <a:latin typeface="source-serif-pro"/>
              </a:rPr>
              <a:t>, where 0&lt;</a:t>
            </a:r>
            <a:r>
              <a:rPr lang="el-GR" b="0" i="0" dirty="0">
                <a:solidFill>
                  <a:srgbClr val="001D35"/>
                </a:solidFill>
                <a:effectLst/>
                <a:latin typeface="Google Sans"/>
              </a:rPr>
              <a:t>θ</a:t>
            </a:r>
            <a:r>
              <a:rPr lang="en-US" b="0" i="0" dirty="0">
                <a:solidFill>
                  <a:srgbClr val="242424"/>
                </a:solidFill>
                <a:effectLst/>
                <a:latin typeface="source-serif-pro"/>
              </a:rPr>
              <a:t>≤1 is referred to as the compression factor.</a:t>
            </a:r>
          </a:p>
          <a:p>
            <a:pPr algn="just"/>
            <a:r>
              <a:rPr lang="en-US" b="0" i="0" dirty="0">
                <a:solidFill>
                  <a:srgbClr val="242424"/>
                </a:solidFill>
                <a:effectLst/>
                <a:latin typeface="source-serif-pro"/>
              </a:rPr>
              <a:t>When </a:t>
            </a:r>
            <a:r>
              <a:rPr lang="el-GR" b="0" i="0" dirty="0">
                <a:solidFill>
                  <a:srgbClr val="001D35"/>
                </a:solidFill>
                <a:effectLst/>
                <a:latin typeface="Google Sans"/>
              </a:rPr>
              <a:t>θ</a:t>
            </a:r>
            <a:r>
              <a:rPr lang="en-US" b="0" i="0" dirty="0">
                <a:solidFill>
                  <a:srgbClr val="242424"/>
                </a:solidFill>
                <a:effectLst/>
                <a:latin typeface="source-serif-pro"/>
              </a:rPr>
              <a:t>=1, the number of feature-maps across transition layers remains unchanged. </a:t>
            </a:r>
            <a:r>
              <a:rPr lang="en-US" b="0" i="0" dirty="0" err="1">
                <a:solidFill>
                  <a:srgbClr val="242424"/>
                </a:solidFill>
                <a:effectLst/>
                <a:latin typeface="source-serif-pro"/>
              </a:rPr>
              <a:t>DenseNet</a:t>
            </a:r>
            <a:r>
              <a:rPr lang="en-US" b="0" i="0" dirty="0">
                <a:solidFill>
                  <a:srgbClr val="242424"/>
                </a:solidFill>
                <a:effectLst/>
                <a:latin typeface="source-serif-pro"/>
              </a:rPr>
              <a:t> with </a:t>
            </a:r>
            <a:r>
              <a:rPr lang="el-GR" b="0" i="0" dirty="0">
                <a:solidFill>
                  <a:srgbClr val="001D35"/>
                </a:solidFill>
                <a:effectLst/>
                <a:latin typeface="Google Sans"/>
              </a:rPr>
              <a:t>θ</a:t>
            </a:r>
            <a:r>
              <a:rPr lang="en-US" b="0" i="0" dirty="0">
                <a:solidFill>
                  <a:srgbClr val="242424"/>
                </a:solidFill>
                <a:effectLst/>
                <a:latin typeface="source-serif-pro"/>
              </a:rPr>
              <a:t>&lt;1 is referred as </a:t>
            </a:r>
            <a:r>
              <a:rPr lang="en-US" b="1" i="0" dirty="0" err="1">
                <a:solidFill>
                  <a:srgbClr val="242424"/>
                </a:solidFill>
                <a:effectLst/>
                <a:latin typeface="source-serif-pro"/>
              </a:rPr>
              <a:t>DenseNet</a:t>
            </a:r>
            <a:r>
              <a:rPr lang="en-US" b="1" i="0" dirty="0">
                <a:solidFill>
                  <a:srgbClr val="242424"/>
                </a:solidFill>
                <a:effectLst/>
                <a:latin typeface="source-serif-pro"/>
              </a:rPr>
              <a:t>-C</a:t>
            </a:r>
            <a:r>
              <a:rPr lang="en-US" b="0" i="0" dirty="0">
                <a:solidFill>
                  <a:srgbClr val="242424"/>
                </a:solidFill>
                <a:effectLst/>
                <a:latin typeface="source-serif-pro"/>
              </a:rPr>
              <a:t>, and </a:t>
            </a:r>
            <a:r>
              <a:rPr lang="el-GR" b="0" i="0" dirty="0">
                <a:solidFill>
                  <a:srgbClr val="001D35"/>
                </a:solidFill>
                <a:effectLst/>
                <a:latin typeface="Google Sans"/>
              </a:rPr>
              <a:t>θ</a:t>
            </a:r>
            <a:r>
              <a:rPr lang="en-US" b="1" i="0" dirty="0">
                <a:solidFill>
                  <a:srgbClr val="242424"/>
                </a:solidFill>
                <a:effectLst/>
                <a:latin typeface="source-serif-pro"/>
              </a:rPr>
              <a:t>=0.5</a:t>
            </a:r>
            <a:r>
              <a:rPr lang="en-US" b="0" i="0" dirty="0">
                <a:solidFill>
                  <a:srgbClr val="242424"/>
                </a:solidFill>
                <a:effectLst/>
                <a:latin typeface="source-serif-pro"/>
              </a:rPr>
              <a:t> in the experiment.</a:t>
            </a:r>
          </a:p>
          <a:p>
            <a:pPr algn="just"/>
            <a:r>
              <a:rPr lang="en-US" b="0" i="0" dirty="0">
                <a:solidFill>
                  <a:srgbClr val="242424"/>
                </a:solidFill>
                <a:effectLst/>
                <a:latin typeface="source-serif-pro"/>
              </a:rPr>
              <a:t>When </a:t>
            </a:r>
            <a:r>
              <a:rPr lang="en-US" b="1" i="0" dirty="0">
                <a:solidFill>
                  <a:srgbClr val="242424"/>
                </a:solidFill>
                <a:effectLst/>
                <a:latin typeface="source-serif-pro"/>
              </a:rPr>
              <a:t>both the bottleneck and transition layers with  </a:t>
            </a:r>
            <a:r>
              <a:rPr lang="el-GR" b="0" i="0" dirty="0">
                <a:solidFill>
                  <a:srgbClr val="001D35"/>
                </a:solidFill>
                <a:effectLst/>
                <a:latin typeface="Google Sans"/>
              </a:rPr>
              <a:t>θ</a:t>
            </a:r>
            <a:r>
              <a:rPr lang="en-US" b="1" i="0" dirty="0">
                <a:solidFill>
                  <a:srgbClr val="242424"/>
                </a:solidFill>
                <a:effectLst/>
                <a:latin typeface="source-serif-pro"/>
              </a:rPr>
              <a:t>&lt;1 are used</a:t>
            </a:r>
            <a:r>
              <a:rPr lang="en-US" b="0" i="0" dirty="0">
                <a:solidFill>
                  <a:srgbClr val="242424"/>
                </a:solidFill>
                <a:effectLst/>
                <a:latin typeface="source-serif-pro"/>
              </a:rPr>
              <a:t>, the model is referred as </a:t>
            </a:r>
            <a:r>
              <a:rPr lang="en-US" b="1" i="0" dirty="0" err="1">
                <a:solidFill>
                  <a:srgbClr val="242424"/>
                </a:solidFill>
                <a:effectLst/>
                <a:latin typeface="source-serif-pro"/>
              </a:rPr>
              <a:t>DenseNet</a:t>
            </a:r>
            <a:r>
              <a:rPr lang="en-US" b="1" i="0" dirty="0">
                <a:solidFill>
                  <a:srgbClr val="242424"/>
                </a:solidFill>
                <a:effectLst/>
                <a:latin typeface="source-serif-pro"/>
              </a:rPr>
              <a:t>-BC</a:t>
            </a:r>
            <a:r>
              <a:rPr lang="en-US" b="0" i="0" dirty="0">
                <a:solidFill>
                  <a:srgbClr val="242424"/>
                </a:solidFill>
                <a:effectLst/>
                <a:latin typeface="source-serif-pro"/>
              </a:rPr>
              <a:t>.</a:t>
            </a:r>
          </a:p>
          <a:p>
            <a:pPr algn="just"/>
            <a:r>
              <a:rPr lang="en-US" b="0" i="0" dirty="0">
                <a:solidFill>
                  <a:srgbClr val="242424"/>
                </a:solidFill>
                <a:effectLst/>
                <a:latin typeface="source-serif-pro"/>
              </a:rPr>
              <a:t>Finally, </a:t>
            </a:r>
            <a:r>
              <a:rPr lang="en-US" b="0" i="0" dirty="0" err="1">
                <a:solidFill>
                  <a:srgbClr val="242424"/>
                </a:solidFill>
                <a:effectLst/>
                <a:latin typeface="source-serif-pro"/>
              </a:rPr>
              <a:t>DenseNets</a:t>
            </a:r>
            <a:r>
              <a:rPr lang="en-US" b="0" i="0" dirty="0">
                <a:solidFill>
                  <a:srgbClr val="242424"/>
                </a:solidFill>
                <a:effectLst/>
                <a:latin typeface="source-serif-pro"/>
              </a:rPr>
              <a:t> </a:t>
            </a:r>
            <a:r>
              <a:rPr lang="en-US" b="1" i="0" dirty="0">
                <a:solidFill>
                  <a:srgbClr val="242424"/>
                </a:solidFill>
                <a:effectLst/>
                <a:latin typeface="source-serif-pro"/>
              </a:rPr>
              <a:t>with/without B/C</a:t>
            </a:r>
            <a:r>
              <a:rPr lang="en-US" b="0" i="0" dirty="0">
                <a:solidFill>
                  <a:srgbClr val="242424"/>
                </a:solidFill>
                <a:effectLst/>
                <a:latin typeface="source-serif-pro"/>
              </a:rPr>
              <a:t> and with different </a:t>
            </a:r>
            <a:r>
              <a:rPr lang="en-US" b="1" i="1" dirty="0">
                <a:solidFill>
                  <a:srgbClr val="242424"/>
                </a:solidFill>
                <a:effectLst/>
                <a:latin typeface="source-serif-pro"/>
              </a:rPr>
              <a:t>L</a:t>
            </a:r>
            <a:r>
              <a:rPr lang="en-US" b="1" i="0" dirty="0">
                <a:solidFill>
                  <a:srgbClr val="242424"/>
                </a:solidFill>
                <a:effectLst/>
                <a:latin typeface="source-serif-pro"/>
              </a:rPr>
              <a:t> layers</a:t>
            </a:r>
            <a:r>
              <a:rPr lang="en-US" b="0" i="0" dirty="0">
                <a:solidFill>
                  <a:srgbClr val="242424"/>
                </a:solidFill>
                <a:effectLst/>
                <a:latin typeface="source-serif-pro"/>
              </a:rPr>
              <a:t> and </a:t>
            </a:r>
            <a:r>
              <a:rPr lang="en-US" b="1" i="1" dirty="0">
                <a:solidFill>
                  <a:srgbClr val="242424"/>
                </a:solidFill>
                <a:effectLst/>
                <a:latin typeface="source-serif-pro"/>
              </a:rPr>
              <a:t>k</a:t>
            </a:r>
            <a:r>
              <a:rPr lang="en-US" b="1" i="0" dirty="0">
                <a:solidFill>
                  <a:srgbClr val="242424"/>
                </a:solidFill>
                <a:effectLst/>
                <a:latin typeface="source-serif-pro"/>
              </a:rPr>
              <a:t> growth rate</a:t>
            </a:r>
            <a:r>
              <a:rPr lang="en-US" b="0" i="0" dirty="0">
                <a:solidFill>
                  <a:srgbClr val="242424"/>
                </a:solidFill>
                <a:effectLst/>
                <a:latin typeface="source-serif-pro"/>
              </a:rPr>
              <a:t> are trained.</a:t>
            </a:r>
            <a:br>
              <a:rPr lang="en-IN" dirty="0"/>
            </a:br>
            <a:endParaRPr lang="en-IN" dirty="0"/>
          </a:p>
        </p:txBody>
      </p:sp>
    </p:spTree>
    <p:extLst>
      <p:ext uri="{BB962C8B-B14F-4D97-AF65-F5344CB8AC3E}">
        <p14:creationId xmlns:p14="http://schemas.microsoft.com/office/powerpoint/2010/main" val="6936653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D243D-78D3-2C00-AF5E-A0FACAB7697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478DE6A-2AFD-1915-DE01-259B0A966CD5}"/>
              </a:ext>
            </a:extLst>
          </p:cNvPr>
          <p:cNvSpPr>
            <a:spLocks noGrp="1"/>
          </p:cNvSpPr>
          <p:nvPr>
            <p:ph idx="1"/>
          </p:nvPr>
        </p:nvSpPr>
        <p:spPr/>
        <p:txBody>
          <a:bodyPr/>
          <a:lstStyle/>
          <a:p>
            <a:pPr algn="just"/>
            <a:r>
              <a:rPr lang="en-US" b="1" i="0" dirty="0">
                <a:solidFill>
                  <a:srgbClr val="242424"/>
                </a:solidFill>
                <a:effectLst/>
                <a:latin typeface="sohne"/>
              </a:rPr>
              <a:t>Multiple Dense Blocks with Transition Layers</a:t>
            </a:r>
          </a:p>
          <a:p>
            <a:pPr algn="just"/>
            <a:r>
              <a:rPr lang="en-US" b="0" i="0" dirty="0">
                <a:solidFill>
                  <a:srgbClr val="242424"/>
                </a:solidFill>
                <a:effectLst/>
                <a:latin typeface="source-serif-pro"/>
              </a:rPr>
              <a:t>1×1 Conv followed by 2×2 average pooling are used as the transition layers between two contiguous dense blocks.</a:t>
            </a:r>
          </a:p>
          <a:p>
            <a:pPr algn="just"/>
            <a:r>
              <a:rPr lang="en-US" b="0" i="0" dirty="0">
                <a:solidFill>
                  <a:srgbClr val="242424"/>
                </a:solidFill>
                <a:effectLst/>
                <a:latin typeface="source-serif-pro"/>
              </a:rPr>
              <a:t>Feature map sizes are the same within the dense block so that they can be concatenated together easily.</a:t>
            </a:r>
          </a:p>
          <a:p>
            <a:pPr algn="just"/>
            <a:r>
              <a:rPr lang="en-US" b="0" i="0" dirty="0">
                <a:solidFill>
                  <a:srgbClr val="242424"/>
                </a:solidFill>
                <a:effectLst/>
                <a:latin typeface="source-serif-pro"/>
              </a:rPr>
              <a:t>At the end of the last dense block, a global average pooling is performed and then a SoftMax classifier is attached.</a:t>
            </a:r>
          </a:p>
          <a:p>
            <a:pPr algn="just"/>
            <a:endParaRPr lang="en-US" b="0" i="0" dirty="0">
              <a:solidFill>
                <a:srgbClr val="242424"/>
              </a:solidFill>
              <a:effectLst/>
              <a:latin typeface="source-serif-pro"/>
            </a:endParaRPr>
          </a:p>
          <a:p>
            <a:endParaRPr lang="en-IN" dirty="0"/>
          </a:p>
        </p:txBody>
      </p:sp>
      <p:pic>
        <p:nvPicPr>
          <p:cNvPr id="15362" name="Picture 2">
            <a:extLst>
              <a:ext uri="{FF2B5EF4-FFF2-40B4-BE49-F238E27FC236}">
                <a16:creationId xmlns:a16="http://schemas.microsoft.com/office/drawing/2014/main" id="{71ABB227-8C6C-6826-5D96-1C14E81B7E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7257" y="4909455"/>
            <a:ext cx="7524070" cy="1825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446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6F359-A873-A42C-3ACC-E1AC81B026A2}"/>
              </a:ext>
            </a:extLst>
          </p:cNvPr>
          <p:cNvSpPr>
            <a:spLocks noGrp="1"/>
          </p:cNvSpPr>
          <p:nvPr>
            <p:ph type="title"/>
          </p:nvPr>
        </p:nvSpPr>
        <p:spPr/>
        <p:txBody>
          <a:bodyPr/>
          <a:lstStyle/>
          <a:p>
            <a:r>
              <a:rPr lang="en-IN" b="1" dirty="0"/>
              <a:t>Advantages of </a:t>
            </a:r>
            <a:r>
              <a:rPr lang="en-IN" b="1" dirty="0" err="1"/>
              <a:t>DenseNet</a:t>
            </a:r>
            <a:endParaRPr lang="en-IN" b="1" dirty="0"/>
          </a:p>
        </p:txBody>
      </p:sp>
      <p:sp>
        <p:nvSpPr>
          <p:cNvPr id="3" name="Content Placeholder 2">
            <a:extLst>
              <a:ext uri="{FF2B5EF4-FFF2-40B4-BE49-F238E27FC236}">
                <a16:creationId xmlns:a16="http://schemas.microsoft.com/office/drawing/2014/main" id="{C4C359C3-B3F0-12BD-9FC7-211487066156}"/>
              </a:ext>
            </a:extLst>
          </p:cNvPr>
          <p:cNvSpPr>
            <a:spLocks noGrp="1"/>
          </p:cNvSpPr>
          <p:nvPr>
            <p:ph idx="1"/>
          </p:nvPr>
        </p:nvSpPr>
        <p:spPr/>
        <p:txBody>
          <a:bodyPr/>
          <a:lstStyle/>
          <a:p>
            <a:pPr algn="just"/>
            <a:r>
              <a:rPr lang="en-US" b="1" dirty="0"/>
              <a:t>Performance:</a:t>
            </a:r>
            <a:r>
              <a:rPr lang="en-US" dirty="0"/>
              <a:t> As previously stated, </a:t>
            </a:r>
            <a:r>
              <a:rPr lang="en-US" dirty="0" err="1"/>
              <a:t>DenseNet’s</a:t>
            </a:r>
            <a:r>
              <a:rPr lang="en-US" dirty="0"/>
              <a:t> state-of-the-art performance can be observed in a range of computer vision tasks including picture classification, object recognition, and semantic segmentation.</a:t>
            </a:r>
          </a:p>
          <a:p>
            <a:pPr algn="just"/>
            <a:r>
              <a:rPr lang="en-US" b="1" dirty="0"/>
              <a:t>Feature:</a:t>
            </a:r>
            <a:r>
              <a:rPr lang="en-US" dirty="0"/>
              <a:t> </a:t>
            </a:r>
            <a:r>
              <a:rPr lang="en-US" dirty="0" err="1"/>
              <a:t>DenseNet</a:t>
            </a:r>
            <a:r>
              <a:rPr lang="en-US" dirty="0"/>
              <a:t> lets each layer access the features of all previous layers, optimizing the gradient flow during training and allows the network to acquire knowledge more effectively.</a:t>
            </a:r>
          </a:p>
          <a:p>
            <a:pPr algn="just"/>
            <a:r>
              <a:rPr lang="en-US" b="1" dirty="0"/>
              <a:t>Overfitting: </a:t>
            </a:r>
            <a:r>
              <a:rPr lang="en-US" dirty="0"/>
              <a:t>The </a:t>
            </a:r>
            <a:r>
              <a:rPr lang="en-US" dirty="0" err="1"/>
              <a:t>DenseNet</a:t>
            </a:r>
            <a:r>
              <a:rPr lang="en-US" dirty="0"/>
              <a:t> design successfully tackles overfitting by lowering the number of parameters and enabling feature reuse, enhancing the model’s capacity to generalize to unknown data.</a:t>
            </a:r>
            <a:endParaRPr lang="en-IN" dirty="0"/>
          </a:p>
        </p:txBody>
      </p:sp>
    </p:spTree>
    <p:extLst>
      <p:ext uri="{BB962C8B-B14F-4D97-AF65-F5344CB8AC3E}">
        <p14:creationId xmlns:p14="http://schemas.microsoft.com/office/powerpoint/2010/main" val="16526588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29BE0-E853-30E7-E39D-15A7369A008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773211E-EA7B-B9E7-8413-E1347DDF0C99}"/>
              </a:ext>
            </a:extLst>
          </p:cNvPr>
          <p:cNvSpPr>
            <a:spLocks noGrp="1"/>
          </p:cNvSpPr>
          <p:nvPr>
            <p:ph idx="1"/>
          </p:nvPr>
        </p:nvSpPr>
        <p:spPr/>
        <p:txBody>
          <a:bodyPr/>
          <a:lstStyle/>
          <a:p>
            <a:pPr algn="just"/>
            <a:r>
              <a:rPr lang="en-US" b="1" dirty="0"/>
              <a:t>Vanishing Gradients: </a:t>
            </a:r>
            <a:r>
              <a:rPr lang="en-US" dirty="0"/>
              <a:t>The </a:t>
            </a:r>
            <a:r>
              <a:rPr lang="en-US" dirty="0" err="1"/>
              <a:t>DenseNet</a:t>
            </a:r>
            <a:r>
              <a:rPr lang="en-US" dirty="0"/>
              <a:t> design mitigates the vanishing gradient issue by allowing gradients to flow across the whole network, allowing the training of deeper networks.</a:t>
            </a:r>
          </a:p>
          <a:p>
            <a:pPr algn="just"/>
            <a:r>
              <a:rPr lang="en-US" b="1" dirty="0"/>
              <a:t>Redundancy: </a:t>
            </a:r>
            <a:r>
              <a:rPr lang="en-US" dirty="0"/>
              <a:t>The </a:t>
            </a:r>
            <a:r>
              <a:rPr lang="en-US" dirty="0" err="1"/>
              <a:t>DenseNet</a:t>
            </a:r>
            <a:r>
              <a:rPr lang="en-US" dirty="0"/>
              <a:t> design manages redundancy successfully by offering feature reuse and lowering the number of parameters, enhancing the model’s capacity to generalize to unknown data.</a:t>
            </a:r>
            <a:endParaRPr lang="en-IN" dirty="0"/>
          </a:p>
        </p:txBody>
      </p:sp>
    </p:spTree>
    <p:extLst>
      <p:ext uri="{BB962C8B-B14F-4D97-AF65-F5344CB8AC3E}">
        <p14:creationId xmlns:p14="http://schemas.microsoft.com/office/powerpoint/2010/main" val="2390709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1F4B7-AE08-9E84-DEA0-A2F643B1ED92}"/>
              </a:ext>
            </a:extLst>
          </p:cNvPr>
          <p:cNvSpPr>
            <a:spLocks noGrp="1"/>
          </p:cNvSpPr>
          <p:nvPr>
            <p:ph type="title"/>
          </p:nvPr>
        </p:nvSpPr>
        <p:spPr/>
        <p:txBody>
          <a:bodyPr/>
          <a:lstStyle/>
          <a:p>
            <a:endParaRPr lang="en-IN"/>
          </a:p>
        </p:txBody>
      </p:sp>
      <p:pic>
        <p:nvPicPr>
          <p:cNvPr id="1026" name="Picture 2" descr="Transfer learning idea">
            <a:extLst>
              <a:ext uri="{FF2B5EF4-FFF2-40B4-BE49-F238E27FC236}">
                <a16:creationId xmlns:a16="http://schemas.microsoft.com/office/drawing/2014/main" id="{AD0B0E3D-5148-AE76-56B2-009707B1A32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4333" r="-1976"/>
          <a:stretch/>
        </p:blipFill>
        <p:spPr bwMode="auto">
          <a:xfrm>
            <a:off x="1938671" y="2449285"/>
            <a:ext cx="8478958" cy="3727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2291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62AAA-926A-D60D-8788-0D9044C0AE45}"/>
              </a:ext>
            </a:extLst>
          </p:cNvPr>
          <p:cNvSpPr>
            <a:spLocks noGrp="1"/>
          </p:cNvSpPr>
          <p:nvPr>
            <p:ph type="title"/>
          </p:nvPr>
        </p:nvSpPr>
        <p:spPr/>
        <p:txBody>
          <a:bodyPr/>
          <a:lstStyle/>
          <a:p>
            <a:r>
              <a:rPr lang="en-IN" b="1" dirty="0"/>
              <a:t>Variant of CNN: Pixel Net</a:t>
            </a:r>
          </a:p>
        </p:txBody>
      </p:sp>
      <p:sp>
        <p:nvSpPr>
          <p:cNvPr id="3" name="Content Placeholder 2">
            <a:extLst>
              <a:ext uri="{FF2B5EF4-FFF2-40B4-BE49-F238E27FC236}">
                <a16:creationId xmlns:a16="http://schemas.microsoft.com/office/drawing/2014/main" id="{E761ECA7-7790-7D44-747F-25A2A03D445B}"/>
              </a:ext>
            </a:extLst>
          </p:cNvPr>
          <p:cNvSpPr>
            <a:spLocks noGrp="1"/>
          </p:cNvSpPr>
          <p:nvPr>
            <p:ph idx="1"/>
          </p:nvPr>
        </p:nvSpPr>
        <p:spPr/>
        <p:txBody>
          <a:bodyPr/>
          <a:lstStyle/>
          <a:p>
            <a:r>
              <a:rPr lang="en-IN" dirty="0"/>
              <a:t>Self study</a:t>
            </a:r>
          </a:p>
        </p:txBody>
      </p:sp>
    </p:spTree>
    <p:extLst>
      <p:ext uri="{BB962C8B-B14F-4D97-AF65-F5344CB8AC3E}">
        <p14:creationId xmlns:p14="http://schemas.microsoft.com/office/powerpoint/2010/main" val="2644202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4C878-6CD6-82ED-C359-1137ECB8CFA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7655B0B-3A0D-8C8D-46CD-F92798DCF876}"/>
              </a:ext>
            </a:extLst>
          </p:cNvPr>
          <p:cNvSpPr>
            <a:spLocks noGrp="1"/>
          </p:cNvSpPr>
          <p:nvPr>
            <p:ph idx="1"/>
          </p:nvPr>
        </p:nvSpPr>
        <p:spPr/>
        <p:txBody>
          <a:bodyPr>
            <a:normAutofit fontScale="92500" lnSpcReduction="10000"/>
          </a:bodyPr>
          <a:lstStyle/>
          <a:p>
            <a:pPr algn="just"/>
            <a:r>
              <a:rPr lang="en-US" dirty="0"/>
              <a:t>With transfer learning, we basically try to exploit what has been learned in one task to improve generalization in another. We transfer the weights that a network has learned at “task A” to a new “task B.”</a:t>
            </a:r>
          </a:p>
          <a:p>
            <a:pPr algn="just"/>
            <a:r>
              <a:rPr lang="en-US" dirty="0"/>
              <a:t>Transfer learning is mostly used in computer vision and natural language processing tasks like sentiment analysis due to the huge amount of computational power required.</a:t>
            </a:r>
          </a:p>
          <a:p>
            <a:pPr algn="just"/>
            <a:r>
              <a:rPr lang="en-US" dirty="0"/>
              <a:t>Transfer learning isn’t really a machine learning technique, but can be seen as a </a:t>
            </a:r>
            <a:r>
              <a:rPr lang="en-US" b="1" dirty="0"/>
              <a:t>“design methodology” </a:t>
            </a:r>
            <a:r>
              <a:rPr lang="en-US" dirty="0"/>
              <a:t>within the field, for example, active learning. </a:t>
            </a:r>
          </a:p>
          <a:p>
            <a:pPr algn="just"/>
            <a:r>
              <a:rPr lang="en-US" dirty="0"/>
              <a:t>It is also not an exclusive part or study-area of machine learning. Nevertheless, it has become quite popular in combination with neural networks that require huge amounts of data and computational power.</a:t>
            </a:r>
            <a:endParaRPr lang="en-IN" dirty="0"/>
          </a:p>
        </p:txBody>
      </p:sp>
    </p:spTree>
    <p:extLst>
      <p:ext uri="{BB962C8B-B14F-4D97-AF65-F5344CB8AC3E}">
        <p14:creationId xmlns:p14="http://schemas.microsoft.com/office/powerpoint/2010/main" val="3691559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73947-6F19-CB95-E0AD-2FB7C65C637C}"/>
              </a:ext>
            </a:extLst>
          </p:cNvPr>
          <p:cNvSpPr>
            <a:spLocks noGrp="1"/>
          </p:cNvSpPr>
          <p:nvPr>
            <p:ph type="title"/>
          </p:nvPr>
        </p:nvSpPr>
        <p:spPr/>
        <p:txBody>
          <a:bodyPr/>
          <a:lstStyle/>
          <a:p>
            <a:r>
              <a:rPr lang="en-IN" b="1" dirty="0">
                <a:solidFill>
                  <a:srgbClr val="273239"/>
                </a:solidFill>
                <a:highlight>
                  <a:srgbClr val="FFFFFF"/>
                </a:highlight>
              </a:rPr>
              <a:t>N</a:t>
            </a:r>
            <a:r>
              <a:rPr lang="en-IN" b="1" i="0" dirty="0">
                <a:solidFill>
                  <a:srgbClr val="273239"/>
                </a:solidFill>
                <a:effectLst/>
                <a:highlight>
                  <a:srgbClr val="FFFFFF"/>
                </a:highlight>
              </a:rPr>
              <a:t>eed for Transfer Learning</a:t>
            </a:r>
            <a:br>
              <a:rPr lang="en-IN" b="1" i="0" dirty="0">
                <a:solidFill>
                  <a:srgbClr val="273239"/>
                </a:solidFill>
                <a:effectLst/>
                <a:highlight>
                  <a:srgbClr val="FFFFFF"/>
                </a:highlight>
                <a:latin typeface="Nunito" pitchFamily="2" charset="0"/>
              </a:rPr>
            </a:br>
            <a:endParaRPr lang="en-IN" dirty="0"/>
          </a:p>
        </p:txBody>
      </p:sp>
      <p:sp>
        <p:nvSpPr>
          <p:cNvPr id="3" name="Content Placeholder 2">
            <a:extLst>
              <a:ext uri="{FF2B5EF4-FFF2-40B4-BE49-F238E27FC236}">
                <a16:creationId xmlns:a16="http://schemas.microsoft.com/office/drawing/2014/main" id="{C7C0AEDD-5106-8A18-DE8A-20CE62EA09AE}"/>
              </a:ext>
            </a:extLst>
          </p:cNvPr>
          <p:cNvSpPr>
            <a:spLocks noGrp="1"/>
          </p:cNvSpPr>
          <p:nvPr>
            <p:ph idx="1"/>
          </p:nvPr>
        </p:nvSpPr>
        <p:spPr/>
        <p:txBody>
          <a:bodyPr/>
          <a:lstStyle/>
          <a:p>
            <a:pPr algn="just"/>
            <a:r>
              <a:rPr lang="en-US" dirty="0"/>
              <a:t>Transfer learning is essential in machine learning for several reasons:</a:t>
            </a:r>
          </a:p>
          <a:p>
            <a:pPr algn="just"/>
            <a:r>
              <a:rPr lang="en-US" b="1" dirty="0"/>
              <a:t>Limited Data:</a:t>
            </a:r>
            <a:r>
              <a:rPr lang="en-US" dirty="0"/>
              <a:t> In many real-world scenarios, obtaining a large amount of labeled data for training a model from scratch can be difficult and expensive. Transfer learning allows us to leverage pre-trained models and their knowledge, reducing the need for vast amounts of data.</a:t>
            </a:r>
          </a:p>
          <a:p>
            <a:pPr algn="just"/>
            <a:r>
              <a:rPr lang="en-US" b="1" dirty="0"/>
              <a:t>Improved Performance: </a:t>
            </a:r>
            <a:r>
              <a:rPr lang="en-US" dirty="0"/>
              <a:t>By starting with a pre-trained model, which has already learned from a large dataset, we can achieve better performance on new tasks more quickly. This is especially useful in applications where accuracy and efficiency are crucial.</a:t>
            </a:r>
            <a:endParaRPr lang="en-IN" dirty="0"/>
          </a:p>
        </p:txBody>
      </p:sp>
    </p:spTree>
    <p:extLst>
      <p:ext uri="{BB962C8B-B14F-4D97-AF65-F5344CB8AC3E}">
        <p14:creationId xmlns:p14="http://schemas.microsoft.com/office/powerpoint/2010/main" val="3973840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72C11-3DF4-4428-9031-8546191C019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38F5A9A-E445-7B37-ED5C-3DE17C00244B}"/>
              </a:ext>
            </a:extLst>
          </p:cNvPr>
          <p:cNvSpPr>
            <a:spLocks noGrp="1"/>
          </p:cNvSpPr>
          <p:nvPr>
            <p:ph idx="1"/>
          </p:nvPr>
        </p:nvSpPr>
        <p:spPr/>
        <p:txBody>
          <a:bodyPr/>
          <a:lstStyle/>
          <a:p>
            <a:pPr algn="just" fontAlgn="base">
              <a:buFont typeface="Arial" panose="020B0604020202020204" pitchFamily="34" charset="0"/>
              <a:buChar char="•"/>
            </a:pPr>
            <a:r>
              <a:rPr lang="en-US" b="1" i="0" dirty="0">
                <a:solidFill>
                  <a:srgbClr val="273239"/>
                </a:solidFill>
                <a:effectLst/>
                <a:highlight>
                  <a:srgbClr val="FFFFFF"/>
                </a:highlight>
              </a:rPr>
              <a:t>Time and Cost Efficiency</a:t>
            </a:r>
            <a:r>
              <a:rPr lang="en-US" b="0" i="0" dirty="0">
                <a:solidFill>
                  <a:srgbClr val="273239"/>
                </a:solidFill>
                <a:effectLst/>
                <a:highlight>
                  <a:srgbClr val="FFFFFF"/>
                </a:highlight>
              </a:rPr>
              <a:t>: Transfer learning saves time and resources because it speeds up the training process. Instead of training a new model from scratch, we can build on existing models and fine-tune them for specific tasks.</a:t>
            </a:r>
          </a:p>
          <a:p>
            <a:pPr algn="just" fontAlgn="base">
              <a:buFont typeface="Arial" panose="020B0604020202020204" pitchFamily="34" charset="0"/>
              <a:buChar char="•"/>
            </a:pPr>
            <a:r>
              <a:rPr lang="en-US" b="1" i="0" dirty="0">
                <a:solidFill>
                  <a:srgbClr val="273239"/>
                </a:solidFill>
                <a:effectLst/>
                <a:highlight>
                  <a:srgbClr val="FFFFFF"/>
                </a:highlight>
              </a:rPr>
              <a:t>Adaptability</a:t>
            </a:r>
            <a:r>
              <a:rPr lang="en-US" b="0" i="0" dirty="0">
                <a:solidFill>
                  <a:srgbClr val="273239"/>
                </a:solidFill>
                <a:effectLst/>
                <a:highlight>
                  <a:srgbClr val="FFFFFF"/>
                </a:highlight>
              </a:rPr>
              <a:t>: Models trained on one task can be adapted to perform well on related tasks. This adaptability makes transfer learning suitable for a wide range of applications, from image recognition to natural language processing.</a:t>
            </a:r>
          </a:p>
        </p:txBody>
      </p:sp>
    </p:spTree>
    <p:extLst>
      <p:ext uri="{BB962C8B-B14F-4D97-AF65-F5344CB8AC3E}">
        <p14:creationId xmlns:p14="http://schemas.microsoft.com/office/powerpoint/2010/main" val="2725172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4DF3C-01F7-BE04-F166-C352FF9A9EC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87134C1-4CC0-C344-829B-42EAA70656DB}"/>
              </a:ext>
            </a:extLst>
          </p:cNvPr>
          <p:cNvSpPr>
            <a:spLocks noGrp="1"/>
          </p:cNvSpPr>
          <p:nvPr>
            <p:ph idx="1"/>
          </p:nvPr>
        </p:nvSpPr>
        <p:spPr/>
        <p:txBody>
          <a:bodyPr/>
          <a:lstStyle/>
          <a:p>
            <a:pPr algn="just"/>
            <a:r>
              <a:rPr lang="en-US" b="0" i="0" dirty="0">
                <a:solidFill>
                  <a:srgbClr val="242424"/>
                </a:solidFill>
                <a:effectLst/>
                <a:highlight>
                  <a:srgbClr val="FFFFFF"/>
                </a:highlight>
                <a:latin typeface="source-serif-pro"/>
              </a:rPr>
              <a:t>Transfer learning is also particularly useful with a limited computing resource. A </a:t>
            </a:r>
            <a:r>
              <a:rPr lang="en-US" b="0" i="0" dirty="0" err="1">
                <a:solidFill>
                  <a:srgbClr val="242424"/>
                </a:solidFill>
                <a:effectLst/>
                <a:highlight>
                  <a:srgbClr val="FFFFFF"/>
                </a:highlight>
                <a:latin typeface="source-serif-pro"/>
              </a:rPr>
              <a:t>lof</a:t>
            </a:r>
            <a:r>
              <a:rPr lang="en-US" b="0" i="0" dirty="0">
                <a:solidFill>
                  <a:srgbClr val="242424"/>
                </a:solidFill>
                <a:effectLst/>
                <a:highlight>
                  <a:srgbClr val="FFFFFF"/>
                </a:highlight>
                <a:latin typeface="source-serif-pro"/>
              </a:rPr>
              <a:t> of state of the art models takes several days and weeks in some cases to train even when trained on highly powerful GPU machines. Thus, in order not to repeat the same process over a long period of time, transfer learning allows us to make use of pre-trained weights as a starting point.</a:t>
            </a:r>
            <a:endParaRPr lang="en-IN" dirty="0"/>
          </a:p>
        </p:txBody>
      </p:sp>
    </p:spTree>
    <p:extLst>
      <p:ext uri="{BB962C8B-B14F-4D97-AF65-F5344CB8AC3E}">
        <p14:creationId xmlns:p14="http://schemas.microsoft.com/office/powerpoint/2010/main" val="28342648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590</TotalTime>
  <Words>3361</Words>
  <Application>Microsoft Office PowerPoint</Application>
  <PresentationFormat>Widescreen</PresentationFormat>
  <Paragraphs>150</Paragraphs>
  <Slides>50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50</vt:i4>
      </vt:variant>
    </vt:vector>
  </HeadingPairs>
  <TitlesOfParts>
    <vt:vector size="59" baseType="lpstr">
      <vt:lpstr>Arial</vt:lpstr>
      <vt:lpstr>Calibri</vt:lpstr>
      <vt:lpstr>Calibri Light</vt:lpstr>
      <vt:lpstr>Google Sans</vt:lpstr>
      <vt:lpstr>Inter</vt:lpstr>
      <vt:lpstr>Nunito</vt:lpstr>
      <vt:lpstr>sohne</vt:lpstr>
      <vt:lpstr>source-serif-pro</vt:lpstr>
      <vt:lpstr>Office Theme</vt:lpstr>
      <vt:lpstr>Unit 4</vt:lpstr>
      <vt:lpstr>Introduction to transfer learning</vt:lpstr>
      <vt:lpstr>PowerPoint Presentation</vt:lpstr>
      <vt:lpstr>PowerPoint Presentation</vt:lpstr>
      <vt:lpstr>PowerPoint Presentation</vt:lpstr>
      <vt:lpstr>PowerPoint Presentation</vt:lpstr>
      <vt:lpstr>Need for Transfer Learning </vt:lpstr>
      <vt:lpstr>PowerPoint Presentation</vt:lpstr>
      <vt:lpstr>PowerPoint Presentation</vt:lpstr>
      <vt:lpstr>PowerPoint Presentation</vt:lpstr>
      <vt:lpstr>How Transfer Learning 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Difference between transfer learning and fine-tuning</vt:lpstr>
      <vt:lpstr>PowerPoint Presentation</vt:lpstr>
      <vt:lpstr>Transfer Learning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Advantages of transfer learning</vt:lpstr>
      <vt:lpstr>Disadvantages of transfer learning</vt:lpstr>
      <vt:lpstr>Variants of CNN: DenseNet</vt:lpstr>
      <vt:lpstr>PowerPoint Presentation</vt:lpstr>
      <vt:lpstr>PowerPoint Presentation</vt:lpstr>
      <vt:lpstr>PowerPoint Presentation</vt:lpstr>
      <vt:lpstr>PowerPoint Presentation</vt:lpstr>
      <vt:lpstr>DenseNet Architecture</vt:lpstr>
      <vt:lpstr>PowerPoint Presentation</vt:lpstr>
      <vt:lpstr>PowerPoint Presentation</vt:lpstr>
      <vt:lpstr>PowerPoint Presentation</vt:lpstr>
      <vt:lpstr>Advantages of DenseNet</vt:lpstr>
      <vt:lpstr>PowerPoint Presentation</vt:lpstr>
      <vt:lpstr>Variant of CNN: Pixel Net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Manasvasinh Matieda</dc:creator>
  <cp:lastModifiedBy>Shivangi Matieda</cp:lastModifiedBy>
  <cp:revision>8</cp:revision>
  <dcterms:created xsi:type="dcterms:W3CDTF">2024-08-14T04:35:42Z</dcterms:created>
  <dcterms:modified xsi:type="dcterms:W3CDTF">2024-09-13T09:02:40Z</dcterms:modified>
</cp:coreProperties>
</file>